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6" r:id="rId1"/>
  </p:sldMasterIdLst>
  <p:notesMasterIdLst>
    <p:notesMasterId r:id="rId13"/>
  </p:notesMasterIdLst>
  <p:sldIdLst>
    <p:sldId id="256" r:id="rId2"/>
    <p:sldId id="258" r:id="rId3"/>
    <p:sldId id="259" r:id="rId4"/>
    <p:sldId id="260" r:id="rId5"/>
    <p:sldId id="261" r:id="rId6"/>
    <p:sldId id="264" r:id="rId7"/>
    <p:sldId id="266" r:id="rId8"/>
    <p:sldId id="268" r:id="rId9"/>
    <p:sldId id="269" r:id="rId10"/>
    <p:sldId id="267" r:id="rId11"/>
    <p:sldId id="265" r:id="rId12"/>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orient="horz" pos="1005">
          <p15:clr>
            <a:srgbClr val="A4A3A4"/>
          </p15:clr>
        </p15:guide>
        <p15:guide id="3" pos="2880">
          <p15:clr>
            <a:srgbClr val="A4A3A4"/>
          </p15:clr>
        </p15:guide>
        <p15:guide id="4" pos="7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0651C3A-4460-11DB-9652-00E08161165F}"/>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67" autoAdjust="0"/>
    <p:restoredTop sz="94660"/>
  </p:normalViewPr>
  <p:slideViewPr>
    <p:cSldViewPr>
      <p:cViewPr varScale="1">
        <p:scale>
          <a:sx n="116" d="100"/>
          <a:sy n="116" d="100"/>
        </p:scale>
        <p:origin x="2100" y="108"/>
      </p:cViewPr>
      <p:guideLst>
        <p:guide orient="horz" pos="2160"/>
        <p:guide orient="horz" pos="1005"/>
        <p:guide pos="2880"/>
        <p:guide pos="724"/>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6" name="Shape 6"/>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indent="0" algn="l"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dirty="0"/>
          </a:p>
        </p:txBody>
      </p:sp>
      <p:sp>
        <p:nvSpPr>
          <p:cNvPr id="7" name="Shape 7"/>
          <p:cNvSpPr txBox="1">
            <a:spLocks noGrp="1"/>
          </p:cNvSpPr>
          <p:nvPr>
            <p:ph type="sldNum" idx="12"/>
          </p:nvPr>
        </p:nvSpPr>
        <p:spPr>
          <a:xfrm>
            <a:off x="3884612" y="8685213"/>
            <a:ext cx="2971799" cy="457200"/>
          </a:xfrm>
          <a:prstGeom prst="rect">
            <a:avLst/>
          </a:prstGeom>
          <a:noFill/>
          <a:ln>
            <a:noFill/>
          </a:ln>
        </p:spPr>
        <p:txBody>
          <a:bodyPr lIns="91425" tIns="91425" rIns="91425" bIns="91425" anchor="b" anchorCtr="0"/>
          <a:lstStyle>
            <a:lvl1pPr marL="0" marR="0" indent="0" algn="r" rtl="0">
              <a:defRPr sz="1200" b="0" i="0" u="none" strike="noStrike" cap="none" baseline="0"/>
            </a:lvl1pPr>
            <a:lvl2pPr>
              <a:defRPr/>
            </a:lvl2pPr>
            <a:lvl3pPr>
              <a:defRPr/>
            </a:lvl3pPr>
            <a:lvl4pPr>
              <a:defRPr/>
            </a:lvl4pPr>
            <a:lvl5pPr>
              <a:defRPr/>
            </a:lvl5pPr>
            <a:lvl6pPr>
              <a:defRPr/>
            </a:lvl6pPr>
            <a:lvl7pPr>
              <a:defRPr/>
            </a:lvl7pPr>
            <a:lvl8pPr>
              <a:defRPr/>
            </a:lvl8pPr>
            <a:lvl9pPr>
              <a:defRPr/>
            </a:lvl9pPr>
          </a:lstStyle>
          <a:p>
            <a:endParaRPr dirty="0"/>
          </a:p>
        </p:txBody>
      </p:sp>
    </p:spTree>
    <p:extLst>
      <p:ext uri="{BB962C8B-B14F-4D97-AF65-F5344CB8AC3E}">
        <p14:creationId xmlns:p14="http://schemas.microsoft.com/office/powerpoint/2010/main" val="230587738"/>
      </p:ext>
    </p:extLst>
  </p:cSld>
  <p:clrMap bg1="lt1" tx1="dk1" bg2="dk2" tx2="lt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
        <p:cNvGrpSpPr/>
        <p:nvPr/>
      </p:nvGrpSpPr>
      <p:grpSpPr>
        <a:xfrm>
          <a:off x="0" y="0"/>
          <a:ext cx="0" cy="0"/>
          <a:chOff x="0" y="0"/>
          <a:chExt cx="0" cy="0"/>
        </a:xfrm>
      </p:grpSpPr>
      <p:sp>
        <p:nvSpPr>
          <p:cNvPr id="41" name="Shape 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ja-JP" altLang="en-US" dirty="0">
              <a:latin typeface="Arial"/>
              <a:ea typeface="MS PGothic"/>
              <a:cs typeface="Arial Unicode MS"/>
            </a:endParaRPr>
          </a:p>
        </p:txBody>
      </p:sp>
      <p:sp>
        <p:nvSpPr>
          <p:cNvPr id="42" name="Shape 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1106549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
        <p:cNvGrpSpPr/>
        <p:nvPr/>
      </p:nvGrpSpPr>
      <p:grpSpPr>
        <a:xfrm>
          <a:off x="0" y="0"/>
          <a:ext cx="0" cy="0"/>
          <a:chOff x="0" y="0"/>
          <a:chExt cx="0" cy="0"/>
        </a:xfrm>
      </p:grpSpPr>
      <p:sp>
        <p:nvSpPr>
          <p:cNvPr id="60" name="Shape 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1" name="Shape 6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ja-JP" altLang="en-US" dirty="0">
              <a:latin typeface="Arial"/>
              <a:ea typeface="MS PGothic"/>
              <a:cs typeface="Arial Unicode MS"/>
            </a:endParaRPr>
          </a:p>
        </p:txBody>
      </p:sp>
    </p:spTree>
    <p:extLst>
      <p:ext uri="{BB962C8B-B14F-4D97-AF65-F5344CB8AC3E}">
        <p14:creationId xmlns:p14="http://schemas.microsoft.com/office/powerpoint/2010/main" val="11323978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Shape 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4" name="Shape 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ja-JP" altLang="en-US" dirty="0">
              <a:latin typeface="Arial"/>
              <a:ea typeface="MS PGothic"/>
              <a:cs typeface="Arial Unicode MS"/>
            </a:endParaRPr>
          </a:p>
        </p:txBody>
      </p:sp>
    </p:spTree>
    <p:extLst>
      <p:ext uri="{BB962C8B-B14F-4D97-AF65-F5344CB8AC3E}">
        <p14:creationId xmlns:p14="http://schemas.microsoft.com/office/powerpoint/2010/main" val="1394738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ja-JP" altLang="en-US" dirty="0">
              <a:latin typeface="Arial"/>
              <a:ea typeface="MS PGothic"/>
              <a:cs typeface="Arial Unicode MS"/>
            </a:endParaRPr>
          </a:p>
        </p:txBody>
      </p:sp>
      <p:sp>
        <p:nvSpPr>
          <p:cNvPr id="89" name="Shape 8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1164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endParaRPr lang="ja-JP" altLang="en-US" dirty="0">
              <a:latin typeface="Arial"/>
              <a:ea typeface="MS PGothic"/>
              <a:cs typeface="Arial Unicode MS"/>
            </a:endParaRPr>
          </a:p>
        </p:txBody>
      </p:sp>
    </p:spTree>
    <p:extLst>
      <p:ext uri="{BB962C8B-B14F-4D97-AF65-F5344CB8AC3E}">
        <p14:creationId xmlns:p14="http://schemas.microsoft.com/office/powerpoint/2010/main" val="37607579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Shape 19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a:solidFill>
              <a:srgbClr val="000000"/>
            </a:solidFill>
            <a:prstDash val="solid"/>
            <a:round/>
            <a:headEnd type="none" w="med" len="med"/>
            <a:tailEnd type="none" w="med" len="med"/>
          </a:ln>
        </p:spPr>
      </p:sp>
      <p:sp>
        <p:nvSpPr>
          <p:cNvPr id="200" name="Shape 200"/>
          <p:cNvSpPr txBox="1">
            <a:spLocks noGrp="1"/>
          </p:cNvSpPr>
          <p:nvPr>
            <p:ph type="body" idx="1"/>
          </p:nvPr>
        </p:nvSpPr>
        <p:spPr>
          <a:xfrm>
            <a:off x="685801" y="4343985"/>
            <a:ext cx="5486399" cy="4114508"/>
          </a:xfrm>
          <a:prstGeom prst="rect">
            <a:avLst/>
          </a:prstGeom>
          <a:noFill/>
          <a:ln>
            <a:noFill/>
          </a:ln>
        </p:spPr>
        <p:txBody>
          <a:bodyPr lIns="91425" tIns="45700" rIns="91425" bIns="45700" anchor="t" anchorCtr="0">
            <a:noAutofit/>
          </a:bodyPr>
          <a:lstStyle/>
          <a:p>
            <a:pPr marL="0" marR="0" lvl="0" indent="0" algn="l" rtl="0">
              <a:spcBef>
                <a:spcPts val="0"/>
              </a:spcBef>
              <a:buNone/>
            </a:pPr>
            <a:endParaRPr sz="1300" b="0" i="0" u="none" strike="noStrike" cap="none" baseline="0">
              <a:solidFill>
                <a:schemeClr val="dk1"/>
              </a:solidFill>
              <a:latin typeface="Calibri"/>
              <a:ea typeface="Calibri"/>
              <a:cs typeface="Calibri"/>
              <a:sym typeface="Calibri"/>
            </a:endParaRPr>
          </a:p>
        </p:txBody>
      </p:sp>
      <p:sp>
        <p:nvSpPr>
          <p:cNvPr id="201" name="Shape 201"/>
          <p:cNvSpPr txBox="1">
            <a:spLocks noGrp="1"/>
          </p:cNvSpPr>
          <p:nvPr>
            <p:ph type="sldNum" idx="12"/>
          </p:nvPr>
        </p:nvSpPr>
        <p:spPr>
          <a:xfrm>
            <a:off x="3884064" y="8685046"/>
            <a:ext cx="2972335" cy="457492"/>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r>
              <a:rPr lang="ja-JP"/>
              <a:t> </a:t>
            </a:r>
          </a:p>
        </p:txBody>
      </p:sp>
    </p:spTree>
    <p:extLst>
      <p:ext uri="{BB962C8B-B14F-4D97-AF65-F5344CB8AC3E}">
        <p14:creationId xmlns:p14="http://schemas.microsoft.com/office/powerpoint/2010/main" val="3083750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201BF825-4FEA-4E10-BDED-780975B131F7}" type="slidenum">
              <a:rPr lang="ja-JP" altLang="en-US"/>
              <a:pPr/>
              <a:t>11</a:t>
            </a:fld>
            <a:endParaRPr lang="en-US" altLang="ja-JP"/>
          </a:p>
        </p:txBody>
      </p:sp>
      <p:sp>
        <p:nvSpPr>
          <p:cNvPr id="151555" name="Rectangle 2"/>
          <p:cNvSpPr>
            <a:spLocks noGrp="1" noRot="1" noChangeAspect="1" noChangeArrowheads="1" noTextEdit="1"/>
          </p:cNvSpPr>
          <p:nvPr>
            <p:ph type="sldImg"/>
          </p:nvPr>
        </p:nvSpPr>
        <p:spPr>
          <a:xfrm>
            <a:off x="1114425" y="677863"/>
            <a:ext cx="4630738" cy="3471862"/>
          </a:xfrm>
          <a:ln/>
        </p:spPr>
      </p:sp>
      <p:sp>
        <p:nvSpPr>
          <p:cNvPr id="151556" name="Rectangle 3"/>
          <p:cNvSpPr>
            <a:spLocks noGrp="1" noChangeArrowheads="1"/>
          </p:cNvSpPr>
          <p:nvPr>
            <p:ph type="body" idx="1"/>
          </p:nvPr>
        </p:nvSpPr>
        <p:spPr>
          <a:noFill/>
          <a:ln/>
        </p:spPr>
        <p:txBody>
          <a:bodyPr/>
          <a:lstStyle/>
          <a:p>
            <a:endParaRPr lang="ja-JP" altLang="en-US" smtClean="0"/>
          </a:p>
        </p:txBody>
      </p:sp>
    </p:spTree>
    <p:extLst>
      <p:ext uri="{BB962C8B-B14F-4D97-AF65-F5344CB8AC3E}">
        <p14:creationId xmlns:p14="http://schemas.microsoft.com/office/powerpoint/2010/main" val="21304554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1"/>
        <p:cNvGrpSpPr/>
        <p:nvPr/>
      </p:nvGrpSpPr>
      <p:grpSpPr>
        <a:xfrm>
          <a:off x="0" y="0"/>
          <a:ext cx="0" cy="0"/>
          <a:chOff x="0" y="0"/>
          <a:chExt cx="0" cy="0"/>
        </a:xfrm>
      </p:grpSpPr>
      <p:sp>
        <p:nvSpPr>
          <p:cNvPr id="12" name="Shape 12"/>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indent="304800" algn="ctr">
              <a:buSzPct val="100000"/>
              <a:defRPr sz="4800"/>
            </a:lvl1pPr>
            <a:lvl2pPr indent="304800" algn="ctr">
              <a:buSzPct val="100000"/>
              <a:defRPr sz="4800"/>
            </a:lvl2pPr>
            <a:lvl3pPr indent="304800" algn="ctr">
              <a:buSzPct val="100000"/>
              <a:defRPr sz="4800"/>
            </a:lvl3pPr>
            <a:lvl4pPr indent="304800" algn="ctr">
              <a:buSzPct val="100000"/>
              <a:defRPr sz="4800"/>
            </a:lvl4pPr>
            <a:lvl5pPr indent="304800" algn="ctr">
              <a:buSzPct val="100000"/>
              <a:defRPr sz="4800"/>
            </a:lvl5pPr>
            <a:lvl6pPr indent="304800" algn="ctr">
              <a:buSzPct val="100000"/>
              <a:defRPr sz="4800"/>
            </a:lvl6pPr>
            <a:lvl7pPr indent="304800" algn="ctr">
              <a:buSzPct val="100000"/>
              <a:defRPr sz="4800"/>
            </a:lvl7pPr>
            <a:lvl8pPr indent="304800" algn="ctr">
              <a:buSzPct val="100000"/>
              <a:defRPr sz="4800"/>
            </a:lvl8pPr>
            <a:lvl9pPr indent="304800" algn="ctr">
              <a:buSzPct val="100000"/>
              <a:defRPr sz="4800"/>
            </a:lvl9pPr>
          </a:lstStyle>
          <a:p>
            <a:endParaRPr/>
          </a:p>
        </p:txBody>
      </p:sp>
      <p:sp>
        <p:nvSpPr>
          <p:cNvPr id="13" name="Shape 13"/>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marL="0" algn="ctr">
              <a:spcBef>
                <a:spcPts val="0"/>
              </a:spcBef>
              <a:buClr>
                <a:schemeClr val="dk2"/>
              </a:buClr>
              <a:buNone/>
              <a:defRPr>
                <a:solidFill>
                  <a:schemeClr val="dk2"/>
                </a:solidFill>
              </a:defRPr>
            </a:lvl1pPr>
            <a:lvl2pPr marL="0" indent="190500" algn="ctr">
              <a:spcBef>
                <a:spcPts val="0"/>
              </a:spcBef>
              <a:buClr>
                <a:schemeClr val="dk2"/>
              </a:buClr>
              <a:buSzPct val="100000"/>
              <a:buNone/>
              <a:defRPr sz="3000">
                <a:solidFill>
                  <a:schemeClr val="dk2"/>
                </a:solidFill>
              </a:defRPr>
            </a:lvl2pPr>
            <a:lvl3pPr marL="0" indent="190500" algn="ctr">
              <a:spcBef>
                <a:spcPts val="0"/>
              </a:spcBef>
              <a:buClr>
                <a:schemeClr val="dk2"/>
              </a:buClr>
              <a:buSzPct val="100000"/>
              <a:buNone/>
              <a:defRPr sz="3000">
                <a:solidFill>
                  <a:schemeClr val="dk2"/>
                </a:solidFill>
              </a:defRPr>
            </a:lvl3pPr>
            <a:lvl4pPr marL="0" indent="190500" algn="ctr">
              <a:spcBef>
                <a:spcPts val="0"/>
              </a:spcBef>
              <a:buClr>
                <a:schemeClr val="dk2"/>
              </a:buClr>
              <a:buSzPct val="100000"/>
              <a:buNone/>
              <a:defRPr sz="3000">
                <a:solidFill>
                  <a:schemeClr val="dk2"/>
                </a:solidFill>
              </a:defRPr>
            </a:lvl4pPr>
            <a:lvl5pPr marL="0" indent="190500" algn="ctr">
              <a:spcBef>
                <a:spcPts val="0"/>
              </a:spcBef>
              <a:buClr>
                <a:schemeClr val="dk2"/>
              </a:buClr>
              <a:buSzPct val="100000"/>
              <a:buNone/>
              <a:defRPr sz="3000">
                <a:solidFill>
                  <a:schemeClr val="dk2"/>
                </a:solidFill>
              </a:defRPr>
            </a:lvl5pPr>
            <a:lvl6pPr marL="0" indent="190500" algn="ctr">
              <a:spcBef>
                <a:spcPts val="0"/>
              </a:spcBef>
              <a:buClr>
                <a:schemeClr val="dk2"/>
              </a:buClr>
              <a:buSzPct val="100000"/>
              <a:buNone/>
              <a:defRPr sz="3000">
                <a:solidFill>
                  <a:schemeClr val="dk2"/>
                </a:solidFill>
              </a:defRPr>
            </a:lvl6pPr>
            <a:lvl7pPr marL="0" indent="190500" algn="ctr">
              <a:spcBef>
                <a:spcPts val="0"/>
              </a:spcBef>
              <a:buClr>
                <a:schemeClr val="dk2"/>
              </a:buClr>
              <a:buSzPct val="100000"/>
              <a:buNone/>
              <a:defRPr sz="3000">
                <a:solidFill>
                  <a:schemeClr val="dk2"/>
                </a:solidFill>
              </a:defRPr>
            </a:lvl7pPr>
            <a:lvl8pPr marL="0" indent="190500" algn="ctr">
              <a:spcBef>
                <a:spcPts val="0"/>
              </a:spcBef>
              <a:buClr>
                <a:schemeClr val="dk2"/>
              </a:buClr>
              <a:buSzPct val="100000"/>
              <a:buNone/>
              <a:defRPr sz="3000">
                <a:solidFill>
                  <a:schemeClr val="dk2"/>
                </a:solidFill>
              </a:defRPr>
            </a:lvl8pPr>
            <a:lvl9pPr marL="0" indent="190500" algn="ctr">
              <a:spcBef>
                <a:spcPts val="0"/>
              </a:spcBef>
              <a:buClr>
                <a:schemeClr val="dk2"/>
              </a:buClr>
              <a:buSzPct val="100000"/>
              <a:buNone/>
              <a:defRPr sz="3000">
                <a:solidFill>
                  <a:schemeClr val="dk2"/>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en-US" altLang="ja-JP" smtClean="0"/>
              <a:t>Click to edit Master title style</a:t>
            </a:r>
            <a:endParaRPr kumimoji="1" lang="ja-JP" altLang="en-US"/>
          </a:p>
        </p:txBody>
      </p:sp>
      <p:sp>
        <p:nvSpPr>
          <p:cNvPr id="3" name="Content Placeholder 2"/>
          <p:cNvSpPr>
            <a:spLocks noGrp="1"/>
          </p:cNvSpPr>
          <p:nvPr>
            <p:ph idx="1"/>
          </p:nvPr>
        </p:nvSpPr>
        <p:spPr/>
        <p:txBody>
          <a:bodyPr/>
          <a:lstStyle/>
          <a:p>
            <a:pPr lvl="0"/>
            <a:r>
              <a:rPr kumimoji="1" lang="en-US" altLang="ja-JP" smtClean="0"/>
              <a:t>Click to edit Master text styles</a:t>
            </a:r>
          </a:p>
          <a:p>
            <a:pPr lvl="1"/>
            <a:r>
              <a:rPr kumimoji="1" lang="en-US" altLang="ja-JP" smtClean="0"/>
              <a:t>Second level</a:t>
            </a:r>
          </a:p>
          <a:p>
            <a:pPr lvl="2"/>
            <a:r>
              <a:rPr kumimoji="1" lang="en-US" altLang="ja-JP" smtClean="0"/>
              <a:t>Third level</a:t>
            </a:r>
          </a:p>
          <a:p>
            <a:pPr lvl="3"/>
            <a:r>
              <a:rPr kumimoji="1" lang="en-US" altLang="ja-JP" smtClean="0"/>
              <a:t>Fourth level</a:t>
            </a:r>
          </a:p>
          <a:p>
            <a:pPr lvl="4"/>
            <a:r>
              <a:rPr kumimoji="1" lang="en-US" altLang="ja-JP" smtClean="0"/>
              <a:t>Fifth level</a:t>
            </a:r>
            <a:endParaRPr kumimoji="1" lang="ja-JP" altLang="en-US"/>
          </a:p>
        </p:txBody>
      </p:sp>
      <p:sp>
        <p:nvSpPr>
          <p:cNvPr id="4" name="Date Placeholder 3"/>
          <p:cNvSpPr>
            <a:spLocks noGrp="1"/>
          </p:cNvSpPr>
          <p:nvPr>
            <p:ph type="dt" sz="half" idx="10"/>
          </p:nvPr>
        </p:nvSpPr>
        <p:spPr/>
        <p:txBody>
          <a:bodyPr/>
          <a:lstStyle/>
          <a:p>
            <a:fld id="{C4A414CD-CDA2-468D-B86C-B927BC982526}" type="datetimeFigureOut">
              <a:rPr kumimoji="1" lang="ja-JP" altLang="en-US" smtClean="0"/>
              <a:pPr/>
              <a:t>2016/1/19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E98F22B-37C2-4E7C-B9E3-694E0A95BB0C}" type="slidenum">
              <a:rPr kumimoji="1" lang="ja-JP" altLang="en-US" smtClean="0"/>
              <a:pPr/>
              <a:t>‹#›</a:t>
            </a:fld>
            <a:endParaRPr kumimoji="1" lang="ja-JP" altLang="en-US"/>
          </a:p>
        </p:txBody>
      </p:sp>
    </p:spTree>
    <p:extLst>
      <p:ext uri="{BB962C8B-B14F-4D97-AF65-F5344CB8AC3E}">
        <p14:creationId xmlns:p14="http://schemas.microsoft.com/office/powerpoint/2010/main" val="121897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Shape 13"/>
        <p:cNvGrpSpPr/>
        <p:nvPr/>
      </p:nvGrpSpPr>
      <p:grpSpPr>
        <a:xfrm>
          <a:off x="0" y="0"/>
          <a:ext cx="0" cy="0"/>
          <a:chOff x="0" y="0"/>
          <a:chExt cx="0" cy="0"/>
        </a:xfrm>
      </p:grpSpPr>
      <p:cxnSp>
        <p:nvCxnSpPr>
          <p:cNvPr id="35" name="Shape 35"/>
          <p:cNvCxnSpPr/>
          <p:nvPr/>
        </p:nvCxnSpPr>
        <p:spPr>
          <a:xfrm>
            <a:off x="570100" y="840903"/>
            <a:ext cx="8003799" cy="0"/>
          </a:xfrm>
          <a:prstGeom prst="straightConnector1">
            <a:avLst/>
          </a:prstGeom>
          <a:noFill/>
          <a:ln w="9525" cap="flat">
            <a:solidFill>
              <a:srgbClr val="7F7F7F"/>
            </a:solidFill>
            <a:prstDash val="solid"/>
            <a:round/>
            <a:headEnd type="none" w="med" len="med"/>
            <a:tailEnd type="none" w="med" len="med"/>
          </a:ln>
        </p:spPr>
      </p:cxnSp>
      <p:sp>
        <p:nvSpPr>
          <p:cNvPr id="36" name="Shape 36"/>
          <p:cNvSpPr/>
          <p:nvPr/>
        </p:nvSpPr>
        <p:spPr>
          <a:xfrm>
            <a:off x="6933757" y="6424269"/>
            <a:ext cx="1386037" cy="181396"/>
          </a:xfrm>
          <a:prstGeom prst="rect">
            <a:avLst/>
          </a:prstGeom>
          <a:noFill/>
          <a:ln>
            <a:noFill/>
          </a:ln>
        </p:spPr>
        <p:txBody>
          <a:bodyPr lIns="80112" tIns="40034" rIns="80112" bIns="40034" anchor="t" anchorCtr="0">
            <a:noAutofit/>
          </a:bodyPr>
          <a:lstStyle/>
          <a:p>
            <a:pPr marL="0" marR="0" lvl="0" indent="0" algn="r" rtl="0">
              <a:spcBef>
                <a:spcPts val="0"/>
              </a:spcBef>
              <a:buSzPct val="25000"/>
              <a:buNone/>
            </a:pPr>
            <a:r>
              <a:rPr lang="en-US" altLang="ja-JP" sz="600" b="0" i="0" u="none" strike="noStrike" cap="none" baseline="0">
                <a:solidFill>
                  <a:srgbClr val="CCCCCC"/>
                </a:solidFill>
                <a:latin typeface="Arial"/>
                <a:ea typeface="Arial"/>
                <a:cs typeface="Arial"/>
                <a:sym typeface="Arial"/>
              </a:rPr>
              <a:t>Google Confidential and Proprietary</a:t>
            </a:r>
          </a:p>
        </p:txBody>
      </p:sp>
      <p:cxnSp>
        <p:nvCxnSpPr>
          <p:cNvPr id="37" name="Shape 37"/>
          <p:cNvCxnSpPr/>
          <p:nvPr/>
        </p:nvCxnSpPr>
        <p:spPr>
          <a:xfrm>
            <a:off x="570100" y="6362009"/>
            <a:ext cx="8003799" cy="0"/>
          </a:xfrm>
          <a:prstGeom prst="straightConnector1">
            <a:avLst/>
          </a:prstGeom>
          <a:noFill/>
          <a:ln w="9525" cap="flat">
            <a:solidFill>
              <a:srgbClr val="7F7F7F"/>
            </a:solidFill>
            <a:prstDash val="solid"/>
            <a:round/>
            <a:headEnd type="none" w="med" len="med"/>
            <a:tailEnd type="none" w="med" len="med"/>
          </a:ln>
        </p:spPr>
      </p:cxnSp>
      <p:sp>
        <p:nvSpPr>
          <p:cNvPr id="38" name="Shape 38"/>
          <p:cNvSpPr txBox="1"/>
          <p:nvPr/>
        </p:nvSpPr>
        <p:spPr>
          <a:xfrm>
            <a:off x="8368039" y="6419257"/>
            <a:ext cx="278507" cy="209347"/>
          </a:xfrm>
          <a:prstGeom prst="rect">
            <a:avLst/>
          </a:prstGeom>
          <a:noFill/>
          <a:ln>
            <a:noFill/>
          </a:ln>
        </p:spPr>
        <p:txBody>
          <a:bodyPr lIns="80112" tIns="40056" rIns="80112" bIns="40056" anchor="ctr" anchorCtr="0">
            <a:noAutofit/>
          </a:bodyPr>
          <a:lstStyle/>
          <a:p>
            <a:pPr marL="0" marR="0" lvl="0" indent="0" algn="l" rtl="0">
              <a:spcBef>
                <a:spcPts val="0"/>
              </a:spcBef>
              <a:spcAft>
                <a:spcPts val="0"/>
              </a:spcAft>
              <a:buSzPct val="25000"/>
              <a:buNone/>
            </a:pPr>
            <a:r>
              <a:rPr lang="ja-JP"/>
              <a:t> </a:t>
            </a:r>
          </a:p>
        </p:txBody>
      </p:sp>
    </p:spTree>
    <p:extLst>
      <p:ext uri="{BB962C8B-B14F-4D97-AF65-F5344CB8AC3E}">
        <p14:creationId xmlns:p14="http://schemas.microsoft.com/office/powerpoint/2010/main" val="1040137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4"/>
        <p:cNvGrpSpPr/>
        <p:nvPr/>
      </p:nvGrpSpPr>
      <p:grpSpPr>
        <a:xfrm>
          <a:off x="0" y="0"/>
          <a:ext cx="0" cy="0"/>
          <a:chOff x="0" y="0"/>
          <a:chExt cx="0" cy="0"/>
        </a:xfrm>
      </p:grpSpPr>
      <p:sp>
        <p:nvSpPr>
          <p:cNvPr id="15" name="Shape 15"/>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6" name="Shape 16"/>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a:defRPr/>
            </a:lvl1pPr>
            <a:lvl2pPr indent="457200">
              <a:defRPr/>
            </a:lvl2pPr>
            <a:lvl3pPr indent="914400">
              <a:defRPr/>
            </a:lvl3pPr>
            <a:lvl4pPr indent="1371600">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17"/>
        <p:cNvGrpSpPr/>
        <p:nvPr/>
      </p:nvGrpSpPr>
      <p:grpSpPr>
        <a:xfrm>
          <a:off x="0" y="0"/>
          <a:ext cx="0" cy="0"/>
          <a:chOff x="0" y="0"/>
          <a:chExt cx="0" cy="0"/>
        </a:xfrm>
      </p:grpSpPr>
      <p:sp>
        <p:nvSpPr>
          <p:cNvPr id="18" name="Shape 18"/>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19" name="Shape 19"/>
          <p:cNvSpPr txBox="1">
            <a:spLocks noGrp="1"/>
          </p:cNvSpPr>
          <p:nvPr>
            <p:ph type="body" idx="1"/>
          </p:nvPr>
        </p:nvSpPr>
        <p:spPr>
          <a:xfrm>
            <a:off x="457200"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
        <p:nvSpPr>
          <p:cNvPr id="20" name="Shape 20"/>
          <p:cNvSpPr txBox="1">
            <a:spLocks noGrp="1"/>
          </p:cNvSpPr>
          <p:nvPr>
            <p:ph type="body" idx="2"/>
          </p:nvPr>
        </p:nvSpPr>
        <p:spPr>
          <a:xfrm>
            <a:off x="4692273" y="1600200"/>
            <a:ext cx="3994500" cy="4967700"/>
          </a:xfrm>
          <a:prstGeom prst="rect">
            <a:avLst/>
          </a:prstGeom>
        </p:spPr>
        <p:txBody>
          <a:bodyPr lIns="91425" tIns="91425" rIns="91425" bIns="91425" anchor="t"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57200" y="274637"/>
            <a:ext cx="8229600" cy="1143000"/>
          </a:xfrm>
          <a:prstGeom prst="rect">
            <a:avLst/>
          </a:prstGeom>
        </p:spPr>
        <p:txBody>
          <a:bodyPr lIns="91425" tIns="91425" rIns="91425" bIns="91425" anchor="b" anchorCtr="0"/>
          <a:lstStyle>
            <a:lvl1pPr>
              <a:defRPr/>
            </a:lvl1pPr>
            <a:lvl2pPr>
              <a:defRPr/>
            </a:lvl2pPr>
            <a:lvl3pPr>
              <a:defRPr/>
            </a:lvl3pPr>
            <a:lvl4pPr>
              <a:defRPr/>
            </a:lvl4pPr>
            <a:lvl5pPr>
              <a:defRPr/>
            </a:lvl5pPr>
            <a:lvl6pPr>
              <a:defRPr/>
            </a:lvl6pPr>
            <a:lvl7pPr>
              <a:defRPr/>
            </a:lvl7pPr>
            <a:lvl8pPr>
              <a:defRPr/>
            </a:lvl8pPr>
            <a:lvl9pP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Caption">
    <p:spTree>
      <p:nvGrpSpPr>
        <p:cNvPr id="1" name="Shape 23"/>
        <p:cNvGrpSpPr/>
        <p:nvPr/>
      </p:nvGrpSpPr>
      <p:grpSpPr>
        <a:xfrm>
          <a:off x="0" y="0"/>
          <a:ext cx="0" cy="0"/>
          <a:chOff x="0" y="0"/>
          <a:chExt cx="0" cy="0"/>
        </a:xfrm>
      </p:grpSpPr>
      <p:sp>
        <p:nvSpPr>
          <p:cNvPr id="24" name="Shape 24"/>
          <p:cNvSpPr txBox="1">
            <a:spLocks noGrp="1"/>
          </p:cNvSpPr>
          <p:nvPr>
            <p:ph type="body" idx="1"/>
          </p:nvPr>
        </p:nvSpPr>
        <p:spPr>
          <a:xfrm>
            <a:off x="457200" y="5875078"/>
            <a:ext cx="8229600" cy="692700"/>
          </a:xfrm>
          <a:prstGeom prst="rect">
            <a:avLst/>
          </a:prstGeom>
        </p:spPr>
        <p:txBody>
          <a:bodyPr lIns="91425" tIns="91425" rIns="91425" bIns="91425" anchor="t" anchorCtr="0"/>
          <a:lstStyle>
            <a:lvl1pPr marL="285750" indent="-171450" algn="ctr">
              <a:spcBef>
                <a:spcPts val="360"/>
              </a:spcBef>
              <a:buSzPct val="100000"/>
              <a:buNone/>
              <a:defRPr sz="1800"/>
            </a:lvl1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25"/>
        <p:cNvGrpSpPr/>
        <p:nvPr/>
      </p:nvGrpSpPr>
      <p:grpSpPr>
        <a:xfrm>
          <a:off x="0" y="0"/>
          <a:ext cx="0" cy="0"/>
          <a:chOff x="0" y="0"/>
          <a:chExt cx="0" cy="0"/>
        </a:xfrm>
      </p:grpSpPr>
      <p:pic>
        <p:nvPicPr>
          <p:cNvPr id="26" name="Shape 26"/>
          <p:cNvPicPr preferRelativeResize="0"/>
          <p:nvPr/>
        </p:nvPicPr>
        <p:blipFill>
          <a:blip r:embed="rId2"/>
          <a:stretch>
            <a:fillRect/>
          </a:stretch>
        </p:blipFill>
        <p:spPr>
          <a:xfrm>
            <a:off x="7480800" y="247874"/>
            <a:ext cx="1663199" cy="618252"/>
          </a:xfrm>
          <a:prstGeom prst="rect">
            <a:avLst/>
          </a:prstGeom>
          <a:noFill/>
          <a:ln>
            <a:noFill/>
          </a:ln>
        </p:spPr>
      </p:pic>
      <p:sp>
        <p:nvSpPr>
          <p:cNvPr id="27" name="Shape 27"/>
          <p:cNvSpPr txBox="1"/>
          <p:nvPr/>
        </p:nvSpPr>
        <p:spPr>
          <a:xfrm>
            <a:off x="6080649" y="356900"/>
            <a:ext cx="2009700" cy="400199"/>
          </a:xfrm>
          <a:prstGeom prst="rect">
            <a:avLst/>
          </a:prstGeom>
          <a:noFill/>
          <a:ln>
            <a:noFill/>
          </a:ln>
        </p:spPr>
        <p:txBody>
          <a:bodyPr lIns="91425" tIns="45700" rIns="91425" bIns="45700" anchor="t" anchorCtr="0">
            <a:noAutofit/>
          </a:bodyPr>
          <a:lstStyle/>
          <a:p>
            <a:pPr marL="0" marR="0" lvl="0" indent="0" algn="ctr" rtl="0">
              <a:buSzPct val="25000"/>
              <a:buNone/>
            </a:pPr>
            <a:r>
              <a:rPr lang="en-GB" sz="800" dirty="0">
                <a:solidFill>
                  <a:srgbClr val="E7284F"/>
                </a:solidFill>
                <a:latin typeface="Open Sans"/>
                <a:ea typeface="Open Sans"/>
                <a:cs typeface="Open Sans"/>
                <a:sym typeface="Open Sans"/>
              </a:rPr>
              <a:t>YouTube で動画広告を始めてみませんか</a:t>
            </a:r>
          </a:p>
          <a:p>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itle Slide">
    <p:spTree>
      <p:nvGrpSpPr>
        <p:cNvPr id="1" name="Shape 28"/>
        <p:cNvGrpSpPr/>
        <p:nvPr/>
      </p:nvGrpSpPr>
      <p:grpSpPr>
        <a:xfrm>
          <a:off x="0" y="0"/>
          <a:ext cx="0" cy="0"/>
          <a:chOff x="0" y="0"/>
          <a:chExt cx="0" cy="0"/>
        </a:xfrm>
      </p:grpSpPr>
      <p:sp>
        <p:nvSpPr>
          <p:cNvPr id="29" name="Shape 29"/>
          <p:cNvSpPr/>
          <p:nvPr/>
        </p:nvSpPr>
        <p:spPr>
          <a:xfrm>
            <a:off x="7144675" y="0"/>
            <a:ext cx="1716299" cy="6858000"/>
          </a:xfrm>
          <a:prstGeom prst="rect">
            <a:avLst/>
          </a:prstGeom>
          <a:solidFill>
            <a:srgbClr val="D8D8D8">
              <a:alpha val="23850"/>
            </a:srgbClr>
          </a:solidFill>
          <a:ln>
            <a:noFill/>
          </a:ln>
        </p:spPr>
        <p:txBody>
          <a:bodyPr lIns="91425" tIns="91425" rIns="91425" bIns="91425" anchor="ctr" anchorCtr="0">
            <a:noAutofit/>
          </a:bodyPr>
          <a:lstStyle/>
          <a:p>
            <a:endParaRPr dirty="0"/>
          </a:p>
        </p:txBody>
      </p:sp>
      <p:pic>
        <p:nvPicPr>
          <p:cNvPr id="30" name="Shape 30"/>
          <p:cNvPicPr preferRelativeResize="0"/>
          <p:nvPr/>
        </p:nvPicPr>
        <p:blipFill>
          <a:blip r:embed="rId2"/>
          <a:stretch>
            <a:fillRect/>
          </a:stretch>
        </p:blipFill>
        <p:spPr>
          <a:xfrm>
            <a:off x="404275" y="297475"/>
            <a:ext cx="859524" cy="361899"/>
          </a:xfrm>
          <a:prstGeom prst="rect">
            <a:avLst/>
          </a:prstGeom>
          <a:noFill/>
          <a:ln>
            <a:noFill/>
          </a:ln>
        </p:spPr>
      </p:pic>
      <p:sp>
        <p:nvSpPr>
          <p:cNvPr id="31" name="Shape 31"/>
          <p:cNvSpPr/>
          <p:nvPr/>
        </p:nvSpPr>
        <p:spPr>
          <a:xfrm>
            <a:off x="0" y="6769800"/>
            <a:ext cx="9144000" cy="88200"/>
          </a:xfrm>
          <a:prstGeom prst="rect">
            <a:avLst/>
          </a:prstGeom>
          <a:solidFill>
            <a:srgbClr val="595959"/>
          </a:solidFill>
          <a:ln>
            <a:noFill/>
          </a:ln>
        </p:spPr>
        <p:txBody>
          <a:bodyPr lIns="91425" tIns="91425" rIns="91425" bIns="91425" anchor="ctr" anchorCtr="0">
            <a:noAutofit/>
          </a:bodyPr>
          <a:lstStyle/>
          <a:p>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32"/>
        <p:cNvGrpSpPr/>
        <p:nvPr/>
      </p:nvGrpSpPr>
      <p:grpSpPr>
        <a:xfrm>
          <a:off x="0" y="0"/>
          <a:ext cx="0" cy="0"/>
          <a:chOff x="0" y="0"/>
          <a:chExt cx="0" cy="0"/>
        </a:xfrm>
      </p:grpSpPr>
      <p:sp>
        <p:nvSpPr>
          <p:cNvPr id="34" name="Shape 34"/>
          <p:cNvSpPr/>
          <p:nvPr/>
        </p:nvSpPr>
        <p:spPr>
          <a:xfrm>
            <a:off x="0" y="6769800"/>
            <a:ext cx="9144000" cy="88200"/>
          </a:xfrm>
          <a:prstGeom prst="rect">
            <a:avLst/>
          </a:prstGeom>
          <a:solidFill>
            <a:srgbClr val="595959"/>
          </a:solidFill>
          <a:ln>
            <a:noFill/>
          </a:ln>
        </p:spPr>
        <p:txBody>
          <a:bodyPr lIns="91425" tIns="91425" rIns="91425" bIns="91425" anchor="ctr" anchorCtr="0">
            <a:noAutofit/>
          </a:bodyPr>
          <a:lstStyle/>
          <a:p>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AndTwoObj">
  <p:cSld name="タイトル、コンテンツ、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152400" y="146050"/>
            <a:ext cx="7696200" cy="498475"/>
          </a:xfrm>
        </p:spPr>
        <p:txBody>
          <a:bodyPr/>
          <a:lstStyle/>
          <a:p>
            <a:r>
              <a:rPr lang="ja-JP" altLang="en-US" smtClean="0"/>
              <a:t>マスタ タイトルの書式設定</a:t>
            </a:r>
            <a:endParaRPr lang="ja-JP" altLang="en-US"/>
          </a:p>
        </p:txBody>
      </p:sp>
      <p:sp>
        <p:nvSpPr>
          <p:cNvPr id="3" name="コンテンツ プレースホルダ 2"/>
          <p:cNvSpPr>
            <a:spLocks noGrp="1"/>
          </p:cNvSpPr>
          <p:nvPr>
            <p:ph sz="half" idx="1"/>
          </p:nvPr>
        </p:nvSpPr>
        <p:spPr>
          <a:xfrm>
            <a:off x="457200" y="1143000"/>
            <a:ext cx="4038600" cy="52578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4" name="コンテンツ プレースホルダ 3"/>
          <p:cNvSpPr>
            <a:spLocks noGrp="1"/>
          </p:cNvSpPr>
          <p:nvPr>
            <p:ph sz="quarter" idx="2"/>
          </p:nvPr>
        </p:nvSpPr>
        <p:spPr>
          <a:xfrm>
            <a:off x="4648200" y="1143000"/>
            <a:ext cx="4038600" cy="2552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5" name="コンテンツ プレースホルダ 4"/>
          <p:cNvSpPr>
            <a:spLocks noGrp="1"/>
          </p:cNvSpPr>
          <p:nvPr>
            <p:ph sz="quarter" idx="3"/>
          </p:nvPr>
        </p:nvSpPr>
        <p:spPr>
          <a:xfrm>
            <a:off x="4648200" y="3848100"/>
            <a:ext cx="4038600" cy="2552700"/>
          </a:xfrm>
        </p:spPr>
        <p:txBody>
          <a:bodyPr/>
          <a:lstStyle/>
          <a:p>
            <a:pPr lvl="0"/>
            <a:r>
              <a:rPr lang="ja-JP" altLang="en-US" smtClean="0"/>
              <a:t>マスタ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ja-JP" altLang="en-US"/>
          </a:p>
        </p:txBody>
      </p:sp>
      <p:sp>
        <p:nvSpPr>
          <p:cNvPr id="6" name="Rectangle 6"/>
          <p:cNvSpPr>
            <a:spLocks noGrp="1" noChangeArrowheads="1"/>
          </p:cNvSpPr>
          <p:nvPr>
            <p:ph type="sldNum" sz="quarter" idx="10"/>
          </p:nvPr>
        </p:nvSpPr>
        <p:spPr>
          <a:xfrm>
            <a:off x="6553200" y="6356350"/>
            <a:ext cx="2133600" cy="365125"/>
          </a:xfrm>
          <a:prstGeom prst="rect">
            <a:avLst/>
          </a:prstGeom>
          <a:ln/>
        </p:spPr>
        <p:txBody>
          <a:bodyPr/>
          <a:lstStyle>
            <a:lvl1pPr>
              <a:defRPr/>
            </a:lvl1pPr>
          </a:lstStyle>
          <a:p>
            <a:fld id="{D34164B0-11FB-4010-95E5-956514506D60}" type="slidenum">
              <a:rPr lang="ja-JP" altLang="en-US"/>
              <a:pPr/>
              <a:t>‹#›</a:t>
            </a:fld>
            <a:endParaRPr lang="en-US" altLang="ja-JP"/>
          </a:p>
        </p:txBody>
      </p:sp>
    </p:spTree>
    <p:extLst>
      <p:ext uri="{BB962C8B-B14F-4D97-AF65-F5344CB8AC3E}">
        <p14:creationId xmlns:p14="http://schemas.microsoft.com/office/powerpoint/2010/main" val="1687676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
        <p:cNvGrpSpPr/>
        <p:nvPr/>
      </p:nvGrpSpPr>
      <p:grpSpPr>
        <a:xfrm>
          <a:off x="0" y="0"/>
          <a:ext cx="0" cy="0"/>
          <a:chOff x="0" y="0"/>
          <a:chExt cx="0" cy="0"/>
        </a:xfrm>
      </p:grpSpPr>
      <p:sp>
        <p:nvSpPr>
          <p:cNvPr id="9" name="Shape 9"/>
          <p:cNvSpPr txBox="1">
            <a:spLocks noGrp="1"/>
          </p:cNvSpPr>
          <p:nvPr>
            <p:ph type="title"/>
          </p:nvPr>
        </p:nvSpPr>
        <p:spPr>
          <a:xfrm>
            <a:off x="457200" y="274637"/>
            <a:ext cx="8229600" cy="1143000"/>
          </a:xfrm>
          <a:prstGeom prst="rect">
            <a:avLst/>
          </a:prstGeom>
        </p:spPr>
        <p:txBody>
          <a:bodyPr lIns="91425" tIns="91425" rIns="91425" bIns="91425" anchor="b" anchorCtr="0"/>
          <a:lstStyle>
            <a:lvl1pPr marL="0">
              <a:buClr>
                <a:schemeClr val="dk1"/>
              </a:buClr>
              <a:buSzPct val="100000"/>
              <a:buNone/>
              <a:defRPr sz="3600" b="1">
                <a:solidFill>
                  <a:schemeClr val="dk1"/>
                </a:solidFill>
              </a:defRPr>
            </a:lvl1pPr>
            <a:lvl2pPr marL="0" indent="228600">
              <a:buClr>
                <a:schemeClr val="dk1"/>
              </a:buClr>
              <a:buSzPct val="100000"/>
              <a:buNone/>
              <a:defRPr sz="3600" b="1">
                <a:solidFill>
                  <a:schemeClr val="dk1"/>
                </a:solidFil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endParaRPr/>
          </a:p>
        </p:txBody>
      </p:sp>
      <p:sp>
        <p:nvSpPr>
          <p:cNvPr id="10" name="Shape 10"/>
          <p:cNvSpPr txBox="1">
            <a:spLocks noGrp="1"/>
          </p:cNvSpPr>
          <p:nvPr>
            <p:ph type="body" idx="1"/>
          </p:nvPr>
        </p:nvSpPr>
        <p:spPr>
          <a:xfrm>
            <a:off x="457200" y="1600200"/>
            <a:ext cx="8229600" cy="4967700"/>
          </a:xfrm>
          <a:prstGeom prst="rect">
            <a:avLst/>
          </a:prstGeom>
        </p:spPr>
        <p:txBody>
          <a:bodyPr lIns="91425" tIns="91425" rIns="91425" bIns="91425" anchor="t" anchorCtr="0"/>
          <a:lstStyle>
            <a:lvl1pPr marL="342900" indent="-152400">
              <a:spcBef>
                <a:spcPts val="600"/>
              </a:spcBef>
              <a:buClr>
                <a:schemeClr val="dk1"/>
              </a:buClr>
              <a:buSzPct val="100000"/>
              <a:defRPr sz="3000">
                <a:solidFill>
                  <a:schemeClr val="dk1"/>
                </a:solidFill>
              </a:defRPr>
            </a:lvl1pPr>
            <a:lvl2pPr marL="742950" indent="-133350">
              <a:spcBef>
                <a:spcPts val="480"/>
              </a:spcBef>
              <a:buClr>
                <a:schemeClr val="dk1"/>
              </a:buClr>
              <a:buSzPct val="100000"/>
              <a:defRPr sz="2400">
                <a:solidFill>
                  <a:schemeClr val="dk1"/>
                </a:solidFill>
              </a:defRPr>
            </a:lvl2pPr>
            <a:lvl3pPr marL="1143000" indent="-76200">
              <a:spcBef>
                <a:spcPts val="480"/>
              </a:spcBef>
              <a:buClr>
                <a:schemeClr val="dk1"/>
              </a:buClr>
              <a:buSzPct val="100000"/>
              <a:defRPr sz="2400">
                <a:solidFill>
                  <a:schemeClr val="dk1"/>
                </a:solidFill>
              </a:defRPr>
            </a:lvl3pPr>
            <a:lvl4pPr marL="1600200" indent="-114300">
              <a:spcBef>
                <a:spcPts val="360"/>
              </a:spcBef>
              <a:buClr>
                <a:schemeClr val="dk1"/>
              </a:buClr>
              <a:buSzPct val="100000"/>
              <a:defRPr sz="1800">
                <a:solidFill>
                  <a:schemeClr val="dk1"/>
                </a:solidFill>
              </a:defRPr>
            </a:lvl4pPr>
            <a:lvl5pPr marL="2057400" indent="-114300">
              <a:spcBef>
                <a:spcPts val="360"/>
              </a:spcBef>
              <a:buClr>
                <a:schemeClr val="dk1"/>
              </a:buClr>
              <a:buSzPct val="100000"/>
              <a:defRPr sz="1800">
                <a:solidFill>
                  <a:schemeClr val="dk1"/>
                </a:solidFill>
              </a:defRPr>
            </a:lvl5pPr>
            <a:lvl6pPr marL="2514600" indent="-114300">
              <a:spcBef>
                <a:spcPts val="360"/>
              </a:spcBef>
              <a:buClr>
                <a:schemeClr val="dk1"/>
              </a:buClr>
              <a:buSzPct val="100000"/>
              <a:defRPr sz="1800">
                <a:solidFill>
                  <a:schemeClr val="dk1"/>
                </a:solidFill>
              </a:defRPr>
            </a:lvl6pPr>
            <a:lvl7pPr marL="2971800" indent="-114300">
              <a:spcBef>
                <a:spcPts val="360"/>
              </a:spcBef>
              <a:buClr>
                <a:schemeClr val="dk1"/>
              </a:buClr>
              <a:buSzPct val="100000"/>
              <a:defRPr sz="1800">
                <a:solidFill>
                  <a:schemeClr val="dk1"/>
                </a:solidFill>
              </a:defRPr>
            </a:lvl7pPr>
            <a:lvl8pPr marL="3429000" indent="-114300">
              <a:spcBef>
                <a:spcPts val="360"/>
              </a:spcBef>
              <a:buClr>
                <a:schemeClr val="dk1"/>
              </a:buClr>
              <a:buSzPct val="100000"/>
              <a:defRPr sz="1800">
                <a:solidFill>
                  <a:schemeClr val="dk1"/>
                </a:solidFill>
              </a:defRPr>
            </a:lvl8pPr>
            <a:lvl9pPr marL="3886200" indent="-114300">
              <a:spcBef>
                <a:spcPts val="360"/>
              </a:spcBef>
              <a:buClr>
                <a:schemeClr val="dk1"/>
              </a:buClr>
              <a:buSzPct val="100000"/>
              <a:defRPr sz="1800">
                <a:solidFill>
                  <a:schemeClr val="dk1"/>
                </a:solidFill>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7" r:id="rId9"/>
    <p:sldLayoutId id="2147483658" r:id="rId10"/>
    <p:sldLayoutId id="2147483659" r:id="rId11"/>
  </p:sldLayoutIdLst>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3.jpeg"/><Relationship Id="rId7" Type="http://schemas.openxmlformats.org/officeDocument/2006/relationships/hyperlink" Target="http://material-fukuyama.jp/"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hyperlink" Target="http://web-planner.jp/" TargetMode="External"/><Relationship Id="rId5" Type="http://schemas.openxmlformats.org/officeDocument/2006/relationships/hyperlink" Target="tel:084-946-5233" TargetMode="External"/><Relationship Id="rId4" Type="http://schemas.openxmlformats.org/officeDocument/2006/relationships/image" Target="../media/image4.jpg"/><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5.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image" Target="../media/image13.jpg"/><Relationship Id="rId4" Type="http://schemas.openxmlformats.org/officeDocument/2006/relationships/image" Target="../media/image12.jpg"/></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p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png"/><Relationship Id="rId1" Type="http://schemas.openxmlformats.org/officeDocument/2006/relationships/slideLayout" Target="../slideLayouts/slideLayout8.xml"/><Relationship Id="rId4" Type="http://schemas.openxmlformats.org/officeDocument/2006/relationships/image" Target="../media/image17.jpg"/></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5"/>
        <p:cNvGrpSpPr/>
        <p:nvPr/>
      </p:nvGrpSpPr>
      <p:grpSpPr>
        <a:xfrm>
          <a:off x="0" y="0"/>
          <a:ext cx="0" cy="0"/>
          <a:chOff x="0" y="0"/>
          <a:chExt cx="0" cy="0"/>
        </a:xfrm>
      </p:grpSpPr>
      <p:sp>
        <p:nvSpPr>
          <p:cNvPr id="36" name="Shape 36"/>
          <p:cNvSpPr/>
          <p:nvPr/>
        </p:nvSpPr>
        <p:spPr>
          <a:xfrm>
            <a:off x="0" y="4265250"/>
            <a:ext cx="9144000" cy="235500"/>
          </a:xfrm>
          <a:prstGeom prst="rect">
            <a:avLst/>
          </a:prstGeom>
          <a:solidFill>
            <a:srgbClr val="CC0000"/>
          </a:solidFill>
          <a:ln>
            <a:noFill/>
          </a:ln>
        </p:spPr>
        <p:txBody>
          <a:bodyPr lIns="91425" tIns="91425" rIns="91425" bIns="91425" anchor="ctr" anchorCtr="0">
            <a:noAutofit/>
          </a:bodyPr>
          <a:lstStyle/>
          <a:p>
            <a:endParaRPr lang="ja-JP" altLang="en-US" dirty="0">
              <a:ea typeface="MS PGothic"/>
              <a:cs typeface="Arial Unicode MS"/>
            </a:endParaRPr>
          </a:p>
        </p:txBody>
      </p:sp>
      <p:pic>
        <p:nvPicPr>
          <p:cNvPr id="37" name="Shape 37"/>
          <p:cNvPicPr preferRelativeResize="0"/>
          <p:nvPr/>
        </p:nvPicPr>
        <p:blipFill>
          <a:blip r:embed="rId3"/>
          <a:stretch>
            <a:fillRect/>
          </a:stretch>
        </p:blipFill>
        <p:spPr>
          <a:xfrm>
            <a:off x="0" y="1078229"/>
            <a:ext cx="9143999" cy="3391691"/>
          </a:xfrm>
          <a:prstGeom prst="rect">
            <a:avLst/>
          </a:prstGeom>
          <a:noFill/>
          <a:ln>
            <a:noFill/>
          </a:ln>
        </p:spPr>
      </p:pic>
      <p:sp>
        <p:nvSpPr>
          <p:cNvPr id="38" name="Shape 38"/>
          <p:cNvSpPr txBox="1"/>
          <p:nvPr/>
        </p:nvSpPr>
        <p:spPr>
          <a:xfrm>
            <a:off x="1979712" y="4684466"/>
            <a:ext cx="8172401" cy="1332264"/>
          </a:xfrm>
          <a:prstGeom prst="rect">
            <a:avLst/>
          </a:prstGeom>
          <a:noFill/>
          <a:ln>
            <a:noFill/>
          </a:ln>
        </p:spPr>
        <p:txBody>
          <a:bodyPr lIns="91425" tIns="45700" rIns="91425" bIns="45700" anchor="t" anchorCtr="0">
            <a:noAutofit/>
          </a:bodyPr>
          <a:lstStyle/>
          <a:p>
            <a:pPr marL="0" marR="0" lvl="0" indent="0" algn="l" rtl="0">
              <a:spcBef>
                <a:spcPts val="0"/>
              </a:spcBef>
              <a:spcAft>
                <a:spcPts val="1200"/>
              </a:spcAft>
              <a:buClr>
                <a:schemeClr val="dk1"/>
              </a:buClr>
              <a:buSzPct val="25000"/>
              <a:buFont typeface="Arial"/>
              <a:buNone/>
            </a:pPr>
            <a:r>
              <a:rPr lang="en-US" altLang="ja-JP" sz="1200" dirty="0" smtClean="0">
                <a:solidFill>
                  <a:schemeClr val="tx1">
                    <a:lumMod val="95000"/>
                    <a:lumOff val="5000"/>
                  </a:schemeClr>
                </a:solidFill>
                <a:ea typeface="MS PGothic"/>
                <a:cs typeface="Arial Unicode MS"/>
                <a:sym typeface="Open Sans"/>
              </a:rPr>
              <a:t>YouTube </a:t>
            </a:r>
            <a:r>
              <a:rPr lang="ja-JP" altLang="en-US" sz="1200" dirty="0" smtClean="0">
                <a:solidFill>
                  <a:schemeClr val="tx1">
                    <a:lumMod val="95000"/>
                    <a:lumOff val="5000"/>
                  </a:schemeClr>
                </a:solidFill>
                <a:ea typeface="MS PGothic"/>
                <a:cs typeface="Arial Unicode MS"/>
                <a:sym typeface="Open Sans"/>
              </a:rPr>
              <a:t>動画広告と</a:t>
            </a:r>
            <a:endParaRPr lang="en-US" altLang="ja-JP" sz="1200" dirty="0" smtClean="0">
              <a:solidFill>
                <a:schemeClr val="tx1">
                  <a:lumMod val="95000"/>
                  <a:lumOff val="5000"/>
                </a:schemeClr>
              </a:solidFill>
              <a:ea typeface="MS PGothic"/>
              <a:cs typeface="Arial Unicode MS"/>
              <a:sym typeface="Open Sans"/>
            </a:endParaRPr>
          </a:p>
          <a:p>
            <a:pPr marL="0" marR="0" lvl="0" indent="0" algn="l" rtl="0">
              <a:spcBef>
                <a:spcPts val="0"/>
              </a:spcBef>
              <a:spcAft>
                <a:spcPts val="1200"/>
              </a:spcAft>
              <a:buClr>
                <a:schemeClr val="dk1"/>
              </a:buClr>
              <a:buSzPct val="25000"/>
              <a:buFont typeface="Arial"/>
              <a:buNone/>
            </a:pPr>
            <a:r>
              <a:rPr lang="ja-JP" altLang="en-US" sz="1200" dirty="0" smtClean="0">
                <a:solidFill>
                  <a:schemeClr val="tx1">
                    <a:lumMod val="95000"/>
                    <a:lumOff val="5000"/>
                  </a:schemeClr>
                </a:solidFill>
                <a:ea typeface="MS PGothic"/>
                <a:cs typeface="Arial Unicode MS"/>
                <a:sym typeface="Open Sans"/>
              </a:rPr>
              <a:t>バナー広告（</a:t>
            </a:r>
            <a:r>
              <a:rPr lang="en-US" altLang="ja-JP" sz="1200" dirty="0" smtClean="0">
                <a:solidFill>
                  <a:schemeClr val="tx1">
                    <a:lumMod val="95000"/>
                    <a:lumOff val="5000"/>
                  </a:schemeClr>
                </a:solidFill>
                <a:ea typeface="MS PGothic"/>
                <a:cs typeface="Arial Unicode MS"/>
                <a:sym typeface="Open Sans"/>
              </a:rPr>
              <a:t>google </a:t>
            </a:r>
            <a:r>
              <a:rPr lang="en-US" altLang="ja-JP" sz="1200" dirty="0" err="1" smtClean="0">
                <a:solidFill>
                  <a:schemeClr val="tx1">
                    <a:lumMod val="95000"/>
                    <a:lumOff val="5000"/>
                  </a:schemeClr>
                </a:solidFill>
                <a:ea typeface="MS PGothic"/>
                <a:cs typeface="Arial Unicode MS"/>
                <a:sym typeface="Open Sans"/>
              </a:rPr>
              <a:t>Adwords</a:t>
            </a:r>
            <a:r>
              <a:rPr lang="ja-JP" altLang="en-US" sz="1200" dirty="0" smtClean="0">
                <a:solidFill>
                  <a:schemeClr val="tx1">
                    <a:lumMod val="95000"/>
                    <a:lumOff val="5000"/>
                  </a:schemeClr>
                </a:solidFill>
                <a:ea typeface="MS PGothic"/>
                <a:cs typeface="Arial Unicode MS"/>
                <a:sym typeface="Open Sans"/>
              </a:rPr>
              <a:t>ディスプレイネットワーク）</a:t>
            </a:r>
            <a:endParaRPr lang="ja-JP" altLang="en-US" sz="1200" dirty="0">
              <a:solidFill>
                <a:schemeClr val="tx1">
                  <a:lumMod val="95000"/>
                  <a:lumOff val="5000"/>
                </a:schemeClr>
              </a:solidFill>
              <a:ea typeface="MS PGothic"/>
              <a:cs typeface="Arial Unicode MS"/>
              <a:sym typeface="Open Sans"/>
            </a:endParaRPr>
          </a:p>
        </p:txBody>
      </p:sp>
      <p:sp>
        <p:nvSpPr>
          <p:cNvPr id="39" name="Shape 39"/>
          <p:cNvSpPr txBox="1"/>
          <p:nvPr/>
        </p:nvSpPr>
        <p:spPr>
          <a:xfrm>
            <a:off x="583960" y="3810247"/>
            <a:ext cx="4987688" cy="632100"/>
          </a:xfrm>
          <a:prstGeom prst="rect">
            <a:avLst/>
          </a:prstGeom>
        </p:spPr>
        <p:txBody>
          <a:bodyPr lIns="91425" tIns="91425" rIns="91425" bIns="91425" anchor="t" anchorCtr="0">
            <a:noAutofit/>
          </a:bodyPr>
          <a:lstStyle/>
          <a:p>
            <a:r>
              <a:rPr lang="ja-JP" altLang="en-US" sz="2800" b="1" dirty="0" smtClean="0">
                <a:solidFill>
                  <a:srgbClr val="FFFF00"/>
                </a:solidFill>
                <a:ea typeface="MS PGothic"/>
                <a:cs typeface="Arial Unicode MS"/>
                <a:sym typeface="Open Sans"/>
              </a:rPr>
              <a:t>見込み客が</a:t>
            </a:r>
            <a:r>
              <a:rPr lang="en-US" altLang="ja-JP" sz="2800" b="1" dirty="0" smtClean="0">
                <a:solidFill>
                  <a:srgbClr val="FFFF00"/>
                </a:solidFill>
                <a:ea typeface="MS PGothic"/>
                <a:cs typeface="Arial Unicode MS"/>
                <a:sym typeface="Open Sans"/>
              </a:rPr>
              <a:t>3</a:t>
            </a:r>
            <a:r>
              <a:rPr lang="ja-JP" altLang="en-US" sz="2800" b="1" dirty="0" smtClean="0">
                <a:solidFill>
                  <a:srgbClr val="FFFF00"/>
                </a:solidFill>
                <a:ea typeface="MS PGothic"/>
                <a:cs typeface="Arial Unicode MS"/>
                <a:sym typeface="Open Sans"/>
              </a:rPr>
              <a:t>倍に！</a:t>
            </a:r>
            <a:endParaRPr lang="ja-JP" altLang="en-US" sz="2800" b="1" dirty="0">
              <a:solidFill>
                <a:srgbClr val="FFFF00"/>
              </a:solidFill>
              <a:ea typeface="MS PGothic"/>
              <a:cs typeface="Arial Unicode MS"/>
              <a:sym typeface="Open Sans"/>
            </a:endParaRPr>
          </a:p>
        </p:txBody>
      </p:sp>
      <p:pic>
        <p:nvPicPr>
          <p:cNvPr id="3" name="図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4537" y="5661248"/>
            <a:ext cx="903852" cy="903852"/>
          </a:xfrm>
          <a:prstGeom prst="rect">
            <a:avLst/>
          </a:prstGeom>
        </p:spPr>
      </p:pic>
      <p:sp>
        <p:nvSpPr>
          <p:cNvPr id="4" name="テキスト ボックス 3"/>
          <p:cNvSpPr txBox="1"/>
          <p:nvPr/>
        </p:nvSpPr>
        <p:spPr>
          <a:xfrm>
            <a:off x="4860032" y="5661248"/>
            <a:ext cx="4608512" cy="954107"/>
          </a:xfrm>
          <a:prstGeom prst="rect">
            <a:avLst/>
          </a:prstGeom>
          <a:noFill/>
        </p:spPr>
        <p:txBody>
          <a:bodyPr wrap="square" rtlCol="0">
            <a:spAutoFit/>
          </a:bodyPr>
          <a:lstStyle/>
          <a:p>
            <a:r>
              <a:rPr kumimoji="1" lang="ja-JP" altLang="en-US" dirty="0" smtClean="0"/>
              <a:t>合資会社　マテリアル福山</a:t>
            </a:r>
            <a:endParaRPr kumimoji="1" lang="en-US" altLang="ja-JP" dirty="0" smtClean="0"/>
          </a:p>
          <a:p>
            <a:r>
              <a:rPr kumimoji="1" lang="en-US" altLang="ja-JP" dirty="0" smtClean="0">
                <a:hlinkClick r:id="rId5"/>
              </a:rPr>
              <a:t>TEL:084-946-5233</a:t>
            </a:r>
            <a:r>
              <a:rPr kumimoji="1" lang="ja-JP" altLang="en-US" dirty="0" smtClean="0"/>
              <a:t>　</a:t>
            </a:r>
            <a:r>
              <a:rPr kumimoji="1" lang="en-US" altLang="ja-JP" dirty="0" smtClean="0"/>
              <a:t>/</a:t>
            </a:r>
            <a:r>
              <a:rPr kumimoji="1" lang="ja-JP" altLang="en-US" dirty="0" smtClean="0"/>
              <a:t>　</a:t>
            </a:r>
            <a:r>
              <a:rPr kumimoji="1" lang="en-US" altLang="ja-JP" dirty="0" smtClean="0"/>
              <a:t>FAX</a:t>
            </a:r>
            <a:r>
              <a:rPr kumimoji="1" lang="ja-JP" altLang="en-US" dirty="0" smtClean="0"/>
              <a:t>：</a:t>
            </a:r>
            <a:r>
              <a:rPr kumimoji="1" lang="en-US" altLang="ja-JP" dirty="0" smtClean="0"/>
              <a:t>084-946-5241</a:t>
            </a:r>
          </a:p>
          <a:p>
            <a:r>
              <a:rPr kumimoji="1" lang="en-US" altLang="ja-JP" dirty="0" smtClean="0">
                <a:hlinkClick r:id="rId6"/>
              </a:rPr>
              <a:t>http://web-planner.jp</a:t>
            </a:r>
            <a:r>
              <a:rPr kumimoji="1" lang="en-US" altLang="ja-JP" dirty="0" smtClean="0"/>
              <a:t>    </a:t>
            </a:r>
            <a:r>
              <a:rPr kumimoji="1" lang="en-US" altLang="ja-JP" dirty="0" smtClean="0">
                <a:hlinkClick r:id="rId7"/>
              </a:rPr>
              <a:t>http://material-fukuyama.jp</a:t>
            </a:r>
            <a:endParaRPr kumimoji="1" lang="en-US" altLang="ja-JP" dirty="0" smtClean="0"/>
          </a:p>
          <a:p>
            <a:endParaRPr kumimoji="1" lang="ja-JP" altLang="en-US" dirty="0"/>
          </a:p>
        </p:txBody>
      </p:sp>
      <p:sp>
        <p:nvSpPr>
          <p:cNvPr id="2" name="テキスト ボックス 1"/>
          <p:cNvSpPr txBox="1"/>
          <p:nvPr/>
        </p:nvSpPr>
        <p:spPr>
          <a:xfrm>
            <a:off x="95631" y="1119042"/>
            <a:ext cx="2952328" cy="523220"/>
          </a:xfrm>
          <a:prstGeom prst="rect">
            <a:avLst/>
          </a:prstGeom>
          <a:noFill/>
        </p:spPr>
        <p:txBody>
          <a:bodyPr wrap="square" rtlCol="0">
            <a:spAutoFit/>
          </a:bodyPr>
          <a:lstStyle/>
          <a:p>
            <a:r>
              <a:rPr kumimoji="1" lang="ja-JP" altLang="en-US" sz="2800" dirty="0" smtClean="0">
                <a:solidFill>
                  <a:srgbClr val="FFFF00"/>
                </a:solidFill>
                <a:latin typeface="セイビイサラゴUB-P" panose="020B0900000000000000" pitchFamily="50" charset="-128"/>
                <a:ea typeface="セイビイサラゴUB-P" panose="020B0900000000000000" pitchFamily="50" charset="-128"/>
              </a:rPr>
              <a:t>知っていますか？</a:t>
            </a:r>
            <a:endParaRPr kumimoji="1" lang="ja-JP" altLang="en-US" sz="2800" dirty="0"/>
          </a:p>
        </p:txBody>
      </p:sp>
      <p:sp>
        <p:nvSpPr>
          <p:cNvPr id="5" name="テキスト ボックス 4"/>
          <p:cNvSpPr txBox="1"/>
          <p:nvPr/>
        </p:nvSpPr>
        <p:spPr>
          <a:xfrm>
            <a:off x="395536" y="2592708"/>
            <a:ext cx="3877985" cy="646331"/>
          </a:xfrm>
          <a:prstGeom prst="rect">
            <a:avLst/>
          </a:prstGeom>
          <a:noFill/>
        </p:spPr>
        <p:txBody>
          <a:bodyPr wrap="none" rtlCol="0">
            <a:spAutoFit/>
          </a:bodyPr>
          <a:lstStyle/>
          <a:p>
            <a:r>
              <a:rPr kumimoji="1" lang="ja-JP" altLang="en-US" sz="3600" dirty="0" smtClean="0">
                <a:solidFill>
                  <a:srgbClr val="FFFF00"/>
                </a:solidFill>
                <a:latin typeface="メイリオ" panose="020B0604030504040204" pitchFamily="50" charset="-128"/>
                <a:ea typeface="メイリオ" panose="020B0604030504040204" pitchFamily="50" charset="-128"/>
              </a:rPr>
              <a:t>わずか　　　　～</a:t>
            </a:r>
            <a:endParaRPr kumimoji="1" lang="en-US" altLang="ja-JP" sz="3600" dirty="0" smtClean="0">
              <a:solidFill>
                <a:srgbClr val="FFFF00"/>
              </a:solidFill>
              <a:latin typeface="メイリオ" panose="020B0604030504040204" pitchFamily="50" charset="-128"/>
              <a:ea typeface="メイリオ" panose="020B0604030504040204" pitchFamily="50" charset="-128"/>
            </a:endParaRPr>
          </a:p>
        </p:txBody>
      </p:sp>
      <p:pic>
        <p:nvPicPr>
          <p:cNvPr id="11"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696914" y="213613"/>
            <a:ext cx="1351045" cy="57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図 5"/>
          <p:cNvPicPr>
            <a:picLocks noChangeAspect="1"/>
          </p:cNvPicPr>
          <p:nvPr/>
        </p:nvPicPr>
        <p:blipFill>
          <a:blip r:embed="rId9"/>
          <a:stretch>
            <a:fillRect/>
          </a:stretch>
        </p:blipFill>
        <p:spPr>
          <a:xfrm>
            <a:off x="1962164" y="1825978"/>
            <a:ext cx="1481331" cy="1420371"/>
          </a:xfrm>
          <a:prstGeom prst="rect">
            <a:avLst/>
          </a:prstGeom>
        </p:spPr>
      </p:pic>
      <p:sp>
        <p:nvSpPr>
          <p:cNvPr id="7" name="テキスト ボックス 6"/>
          <p:cNvSpPr txBox="1"/>
          <p:nvPr/>
        </p:nvSpPr>
        <p:spPr>
          <a:xfrm>
            <a:off x="539552" y="3348582"/>
            <a:ext cx="4493538" cy="461665"/>
          </a:xfrm>
          <a:prstGeom prst="rect">
            <a:avLst/>
          </a:prstGeom>
          <a:noFill/>
        </p:spPr>
        <p:txBody>
          <a:bodyPr wrap="none" rtlCol="0">
            <a:spAutoFit/>
          </a:bodyPr>
          <a:lstStyle/>
          <a:p>
            <a:r>
              <a:rPr kumimoji="1" lang="ja-JP" altLang="en-US" sz="2400" b="1" dirty="0">
                <a:solidFill>
                  <a:srgbClr val="FFFF00"/>
                </a:solidFill>
                <a:latin typeface="メイリオ" panose="020B0604030504040204" pitchFamily="50" charset="-128"/>
                <a:ea typeface="メイリオ" panose="020B0604030504040204" pitchFamily="50" charset="-128"/>
              </a:rPr>
              <a:t>安いクリック単価・視聴単価</a:t>
            </a:r>
            <a:r>
              <a:rPr kumimoji="1" lang="ja-JP" altLang="en-US" sz="2400" b="1" dirty="0" smtClean="0">
                <a:solidFill>
                  <a:srgbClr val="FFFF00"/>
                </a:solidFill>
                <a:latin typeface="メイリオ" panose="020B0604030504040204" pitchFamily="50" charset="-128"/>
                <a:ea typeface="メイリオ" panose="020B0604030504040204" pitchFamily="50" charset="-128"/>
              </a:rPr>
              <a:t>で</a:t>
            </a:r>
            <a:endParaRPr kumimoji="1" lang="en-US" altLang="ja-JP" sz="2400" b="1" dirty="0">
              <a:solidFill>
                <a:srgbClr val="FFFF00"/>
              </a:solidFill>
              <a:latin typeface="メイリオ" panose="020B0604030504040204" pitchFamily="50" charset="-128"/>
              <a:ea typeface="メイリオ" panose="020B0604030504040204" pitchFamily="50" charset="-128"/>
            </a:endParaRPr>
          </a:p>
        </p:txBody>
      </p:sp>
      <p:sp>
        <p:nvSpPr>
          <p:cNvPr id="8" name="正方形/長方形 7"/>
          <p:cNvSpPr/>
          <p:nvPr/>
        </p:nvSpPr>
        <p:spPr>
          <a:xfrm>
            <a:off x="1962164" y="4684466"/>
            <a:ext cx="3761964" cy="666132"/>
          </a:xfrm>
          <a:prstGeom prst="rect">
            <a:avLst/>
          </a:prstGeom>
          <a:noFill/>
          <a:ln>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188640"/>
            <a:ext cx="1351045" cy="57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2051720" y="188640"/>
            <a:ext cx="6192688" cy="498475"/>
          </a:xfrm>
          <a:prstGeom prst="rect">
            <a:avLst/>
          </a:prstGeom>
        </p:spPr>
        <p:txBody>
          <a:bodyPr lIns="0"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ja-JP" altLang="en-US" sz="1800" smtClean="0">
                <a:latin typeface="HG創英角ｺﾞｼｯｸUB" pitchFamily="49" charset="-128"/>
                <a:ea typeface="HG創英角ｺﾞｼｯｸUB" pitchFamily="49" charset="-128"/>
              </a:rPr>
              <a:t>ＧＤＮ（Ｇｏｏｇｌｅディスプレイネットワーク広告）</a:t>
            </a:r>
            <a:endParaRPr kumimoji="1" lang="ja-JP" altLang="en-US" sz="1800" dirty="0" smtClean="0">
              <a:latin typeface="HG創英角ｺﾞｼｯｸUB" pitchFamily="49" charset="-128"/>
              <a:ea typeface="HG創英角ｺﾞｼｯｸUB" pitchFamily="49" charset="-128"/>
            </a:endParaRPr>
          </a:p>
        </p:txBody>
      </p:sp>
      <p:pic>
        <p:nvPicPr>
          <p:cNvPr id="4" name="図 3"/>
          <p:cNvPicPr>
            <a:picLocks noChangeAspect="1"/>
          </p:cNvPicPr>
          <p:nvPr/>
        </p:nvPicPr>
        <p:blipFill>
          <a:blip r:embed="rId3"/>
          <a:stretch>
            <a:fillRect/>
          </a:stretch>
        </p:blipFill>
        <p:spPr>
          <a:xfrm>
            <a:off x="827584" y="1340768"/>
            <a:ext cx="7236296" cy="5111242"/>
          </a:xfrm>
          <a:prstGeom prst="rect">
            <a:avLst/>
          </a:prstGeom>
        </p:spPr>
      </p:pic>
      <p:sp>
        <p:nvSpPr>
          <p:cNvPr id="13" name="テキスト ボックス 12"/>
          <p:cNvSpPr txBox="1"/>
          <p:nvPr/>
        </p:nvSpPr>
        <p:spPr>
          <a:xfrm>
            <a:off x="3563888" y="3645024"/>
            <a:ext cx="1944216" cy="954107"/>
          </a:xfrm>
          <a:prstGeom prst="rect">
            <a:avLst/>
          </a:prstGeom>
          <a:noFill/>
        </p:spPr>
        <p:txBody>
          <a:bodyPr wrap="square" rtlCol="0">
            <a:spAutoFit/>
          </a:bodyPr>
          <a:lstStyle/>
          <a:p>
            <a:r>
              <a:rPr kumimoji="1" lang="ja-JP" altLang="en-US" dirty="0" smtClean="0">
                <a:solidFill>
                  <a:srgbClr val="FF0000"/>
                </a:solidFill>
              </a:rPr>
              <a:t>ダイエットの記事を</a:t>
            </a:r>
            <a:endParaRPr kumimoji="1" lang="en-US" altLang="ja-JP" dirty="0" smtClean="0">
              <a:solidFill>
                <a:srgbClr val="FF0000"/>
              </a:solidFill>
            </a:endParaRPr>
          </a:p>
          <a:p>
            <a:r>
              <a:rPr kumimoji="1" lang="ja-JP" altLang="en-US" dirty="0">
                <a:solidFill>
                  <a:srgbClr val="FF0000"/>
                </a:solidFill>
              </a:rPr>
              <a:t>見</a:t>
            </a:r>
            <a:r>
              <a:rPr kumimoji="1" lang="ja-JP" altLang="en-US" dirty="0" smtClean="0">
                <a:solidFill>
                  <a:srgbClr val="FF0000"/>
                </a:solidFill>
              </a:rPr>
              <a:t>ていても、以前買おうと思っていた</a:t>
            </a:r>
            <a:r>
              <a:rPr kumimoji="1" lang="en-US" altLang="ja-JP" dirty="0" smtClean="0">
                <a:solidFill>
                  <a:srgbClr val="FF0000"/>
                </a:solidFill>
              </a:rPr>
              <a:t>PC</a:t>
            </a:r>
          </a:p>
          <a:p>
            <a:r>
              <a:rPr kumimoji="1" lang="ja-JP" altLang="en-US" dirty="0" smtClean="0">
                <a:solidFill>
                  <a:srgbClr val="FF0000"/>
                </a:solidFill>
              </a:rPr>
              <a:t>の広告が表示</a:t>
            </a:r>
            <a:endParaRPr kumimoji="1" lang="ja-JP" altLang="en-US" dirty="0">
              <a:solidFill>
                <a:srgbClr val="FF0000"/>
              </a:solidFill>
            </a:endParaRPr>
          </a:p>
        </p:txBody>
      </p:sp>
    </p:spTree>
    <p:extLst>
      <p:ext uri="{BB962C8B-B14F-4D97-AF65-F5344CB8AC3E}">
        <p14:creationId xmlns:p14="http://schemas.microsoft.com/office/powerpoint/2010/main" val="8244175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5" name="AutoShape 100"/>
          <p:cNvSpPr>
            <a:spLocks noChangeArrowheads="1"/>
          </p:cNvSpPr>
          <p:nvPr/>
        </p:nvSpPr>
        <p:spPr bwMode="auto">
          <a:xfrm>
            <a:off x="539552" y="980728"/>
            <a:ext cx="7920880" cy="792088"/>
          </a:xfrm>
          <a:prstGeom prst="roundRect">
            <a:avLst>
              <a:gd name="adj" fmla="val 16667"/>
            </a:avLst>
          </a:prstGeom>
          <a:noFill/>
          <a:ln w="9525">
            <a:noFill/>
            <a:round/>
            <a:headEnd/>
            <a:tailEnd/>
          </a:ln>
        </p:spPr>
        <p:txBody>
          <a:bodyPr anchor="ctr"/>
          <a:lstStyle/>
          <a:p>
            <a:r>
              <a:rPr lang="en-US" altLang="ja-JP" sz="1400" dirty="0" err="1" smtClean="0">
                <a:solidFill>
                  <a:schemeClr val="tx1">
                    <a:lumMod val="65000"/>
                    <a:lumOff val="35000"/>
                  </a:schemeClr>
                </a:solidFill>
                <a:latin typeface="+mn-ea"/>
              </a:rPr>
              <a:t>AdWords</a:t>
            </a:r>
            <a:r>
              <a:rPr lang="en-US" altLang="ja-JP" sz="1400" dirty="0" smtClean="0">
                <a:solidFill>
                  <a:schemeClr val="tx1">
                    <a:lumMod val="65000"/>
                    <a:lumOff val="35000"/>
                  </a:schemeClr>
                </a:solidFill>
                <a:latin typeface="+mn-ea"/>
              </a:rPr>
              <a:t> </a:t>
            </a:r>
            <a:r>
              <a:rPr lang="ja-JP" altLang="en-US" sz="1400" dirty="0" smtClean="0">
                <a:solidFill>
                  <a:schemeClr val="tx1">
                    <a:lumMod val="65000"/>
                    <a:lumOff val="35000"/>
                  </a:schemeClr>
                </a:solidFill>
                <a:latin typeface="+mn-ea"/>
              </a:rPr>
              <a:t>は</a:t>
            </a:r>
            <a:r>
              <a:rPr lang="ja-JP" altLang="en-US" sz="1400" dirty="0">
                <a:solidFill>
                  <a:schemeClr val="tx1">
                    <a:lumMod val="65000"/>
                    <a:lumOff val="35000"/>
                  </a:schemeClr>
                </a:solidFill>
                <a:latin typeface="+mn-ea"/>
              </a:rPr>
              <a:t>キーワードや配信先とお客様の広告やサイトとの関連性を高めることにより効果を発揮する広告です。今回のサポートサービスでは</a:t>
            </a:r>
            <a:r>
              <a:rPr lang="ja-JP" altLang="en-US" sz="1400" dirty="0" smtClean="0">
                <a:solidFill>
                  <a:schemeClr val="tx1">
                    <a:lumMod val="65000"/>
                    <a:lumOff val="35000"/>
                  </a:schemeClr>
                </a:solidFill>
                <a:latin typeface="+mn-ea"/>
              </a:rPr>
              <a:t>、キャンペーンの構成と作成（キーワードや広告</a:t>
            </a:r>
            <a:r>
              <a:rPr lang="ja-JP" altLang="en-US" sz="1400" dirty="0">
                <a:solidFill>
                  <a:schemeClr val="tx1">
                    <a:lumMod val="65000"/>
                    <a:lumOff val="35000"/>
                  </a:schemeClr>
                </a:solidFill>
                <a:latin typeface="+mn-ea"/>
              </a:rPr>
              <a:t>原稿含む</a:t>
            </a:r>
            <a:r>
              <a:rPr lang="ja-JP" altLang="en-US" sz="1400" dirty="0" smtClean="0">
                <a:solidFill>
                  <a:schemeClr val="tx1">
                    <a:lumMod val="65000"/>
                    <a:lumOff val="35000"/>
                  </a:schemeClr>
                </a:solidFill>
                <a:latin typeface="+mn-ea"/>
              </a:rPr>
              <a:t>）、</a:t>
            </a:r>
            <a:endParaRPr lang="en-US" altLang="ja-JP" sz="1400" dirty="0" smtClean="0">
              <a:solidFill>
                <a:schemeClr val="tx1">
                  <a:lumMod val="65000"/>
                  <a:lumOff val="35000"/>
                </a:schemeClr>
              </a:solidFill>
              <a:latin typeface="+mn-ea"/>
            </a:endParaRPr>
          </a:p>
          <a:p>
            <a:r>
              <a:rPr lang="ja-JP" altLang="en-US" sz="1400" dirty="0" smtClean="0">
                <a:solidFill>
                  <a:schemeClr val="tx1">
                    <a:lumMod val="65000"/>
                    <a:lumOff val="35000"/>
                  </a:schemeClr>
                </a:solidFill>
                <a:latin typeface="+mn-ea"/>
              </a:rPr>
              <a:t>および</a:t>
            </a:r>
            <a:r>
              <a:rPr lang="ja-JP" altLang="en-US" sz="1400" dirty="0">
                <a:solidFill>
                  <a:schemeClr val="tx1">
                    <a:lumMod val="65000"/>
                    <a:lumOff val="35000"/>
                  </a:schemeClr>
                </a:solidFill>
                <a:latin typeface="+mn-ea"/>
              </a:rPr>
              <a:t>キャンペーン最適化による広告の更なる効果向上をサポートいたします。</a:t>
            </a:r>
            <a:endParaRPr lang="en-US" altLang="ja-JP" sz="1400" dirty="0">
              <a:solidFill>
                <a:schemeClr val="tx1">
                  <a:lumMod val="65000"/>
                  <a:lumOff val="35000"/>
                </a:schemeClr>
              </a:solidFill>
              <a:latin typeface="+mn-ea"/>
            </a:endParaRPr>
          </a:p>
        </p:txBody>
      </p:sp>
      <p:sp>
        <p:nvSpPr>
          <p:cNvPr id="21" name="Rectangle 4"/>
          <p:cNvSpPr txBox="1">
            <a:spLocks noChangeArrowheads="1"/>
          </p:cNvSpPr>
          <p:nvPr/>
        </p:nvSpPr>
        <p:spPr>
          <a:xfrm>
            <a:off x="404192" y="295705"/>
            <a:ext cx="8488288" cy="498475"/>
          </a:xfrm>
          <a:prstGeom prst="rect">
            <a:avLst/>
          </a:prstGeom>
        </p:spPr>
        <p:txBody>
          <a:bodyP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1" lang="en-US" altLang="ja-JP" sz="2200" b="1" i="0" u="none" strike="noStrike" kern="1200" cap="none" spc="0" normalizeH="0" baseline="0" noProof="0" dirty="0" smtClean="0">
                <a:ln>
                  <a:noFill/>
                </a:ln>
                <a:solidFill>
                  <a:schemeClr val="tx1">
                    <a:lumMod val="65000"/>
                    <a:lumOff val="35000"/>
                  </a:schemeClr>
                </a:solidFill>
                <a:effectLst/>
                <a:uLnTx/>
                <a:uFillTx/>
                <a:latin typeface="+mj-ea"/>
                <a:ea typeface="+mj-ea"/>
                <a:cs typeface="+mj-cs"/>
              </a:rPr>
              <a:t>Google</a:t>
            </a:r>
            <a:r>
              <a:rPr kumimoji="1" lang="ja-JP" altLang="en-US" sz="2200" b="1" i="0" u="none" strike="noStrike" kern="1200" cap="none" spc="0" normalizeH="0" baseline="0" noProof="0" dirty="0" smtClean="0">
                <a:ln>
                  <a:noFill/>
                </a:ln>
                <a:solidFill>
                  <a:schemeClr val="tx1">
                    <a:lumMod val="65000"/>
                    <a:lumOff val="35000"/>
                  </a:schemeClr>
                </a:solidFill>
                <a:effectLst/>
                <a:uLnTx/>
                <a:uFillTx/>
                <a:latin typeface="+mj-ea"/>
                <a:ea typeface="+mj-ea"/>
                <a:cs typeface="+mj-cs"/>
              </a:rPr>
              <a:t> </a:t>
            </a:r>
            <a:r>
              <a:rPr kumimoji="1" lang="en-US" altLang="ja-JP" sz="2200" b="1" i="0" u="none" strike="noStrike" kern="1200" cap="none" spc="0" normalizeH="0" baseline="0" noProof="0" dirty="0" err="1" smtClean="0">
                <a:ln>
                  <a:noFill/>
                </a:ln>
                <a:solidFill>
                  <a:schemeClr val="tx1">
                    <a:lumMod val="65000"/>
                    <a:lumOff val="35000"/>
                  </a:schemeClr>
                </a:solidFill>
                <a:effectLst/>
                <a:uLnTx/>
                <a:uFillTx/>
                <a:latin typeface="+mj-ea"/>
                <a:ea typeface="+mj-ea"/>
                <a:cs typeface="+mj-cs"/>
              </a:rPr>
              <a:t>AdWords</a:t>
            </a:r>
            <a:r>
              <a:rPr kumimoji="1" lang="en-US" altLang="ja-JP" sz="2200" b="1" i="0" u="none" strike="noStrike" kern="1200" cap="none" spc="0" normalizeH="0" baseline="0" noProof="0" dirty="0" smtClean="0">
                <a:ln>
                  <a:noFill/>
                </a:ln>
                <a:solidFill>
                  <a:schemeClr val="tx1">
                    <a:lumMod val="65000"/>
                    <a:lumOff val="35000"/>
                  </a:schemeClr>
                </a:solidFill>
                <a:effectLst/>
                <a:uLnTx/>
                <a:uFillTx/>
                <a:latin typeface="+mj-ea"/>
                <a:ea typeface="+mj-ea"/>
                <a:cs typeface="+mj-cs"/>
              </a:rPr>
              <a:t> </a:t>
            </a:r>
            <a:r>
              <a:rPr kumimoji="1" lang="ja-JP" altLang="en-US" sz="2200" b="1" i="0" u="none" strike="noStrike" kern="1200" cap="none" spc="0" normalizeH="0" baseline="0" noProof="0" dirty="0" smtClean="0">
                <a:ln>
                  <a:noFill/>
                </a:ln>
                <a:solidFill>
                  <a:schemeClr val="tx1">
                    <a:lumMod val="65000"/>
                    <a:lumOff val="35000"/>
                  </a:schemeClr>
                </a:solidFill>
                <a:effectLst/>
                <a:uLnTx/>
                <a:uFillTx/>
                <a:latin typeface="+mj-ea"/>
                <a:ea typeface="+mj-ea"/>
                <a:cs typeface="+mj-cs"/>
              </a:rPr>
              <a:t>： アカウント開設サポート</a:t>
            </a:r>
          </a:p>
        </p:txBody>
      </p:sp>
      <p:sp>
        <p:nvSpPr>
          <p:cNvPr id="22" name="角丸四角形 21"/>
          <p:cNvSpPr/>
          <p:nvPr/>
        </p:nvSpPr>
        <p:spPr>
          <a:xfrm>
            <a:off x="539552" y="1988840"/>
            <a:ext cx="7920880" cy="129614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0536" name="TextBox 10"/>
          <p:cNvSpPr txBox="1">
            <a:spLocks noChangeArrowheads="1"/>
          </p:cNvSpPr>
          <p:nvPr/>
        </p:nvSpPr>
        <p:spPr bwMode="auto">
          <a:xfrm>
            <a:off x="2339752" y="2114492"/>
            <a:ext cx="6336704" cy="1077218"/>
          </a:xfrm>
          <a:prstGeom prst="rect">
            <a:avLst/>
          </a:prstGeom>
          <a:noFill/>
          <a:ln w="9525">
            <a:noFill/>
            <a:miter lim="800000"/>
            <a:headEnd/>
            <a:tailEnd/>
          </a:ln>
        </p:spPr>
        <p:txBody>
          <a:bodyPr wrap="square">
            <a:spAutoFit/>
          </a:bodyPr>
          <a:lstStyle/>
          <a:p>
            <a:r>
              <a:rPr lang="ja-JP" altLang="en-US" sz="1600" dirty="0" smtClean="0">
                <a:solidFill>
                  <a:schemeClr val="tx1">
                    <a:lumMod val="65000"/>
                    <a:lumOff val="35000"/>
                  </a:schemeClr>
                </a:solidFill>
                <a:latin typeface="+mn-ea"/>
              </a:rPr>
              <a:t>アカウント</a:t>
            </a:r>
            <a:r>
              <a:rPr lang="ja-JP" altLang="en-US" sz="1600" dirty="0">
                <a:solidFill>
                  <a:schemeClr val="tx1">
                    <a:lumMod val="65000"/>
                    <a:lumOff val="35000"/>
                  </a:schemeClr>
                </a:solidFill>
                <a:latin typeface="+mn-ea"/>
              </a:rPr>
              <a:t>作成</a:t>
            </a:r>
            <a:endParaRPr lang="en-US" altLang="ja-JP" sz="1600" dirty="0">
              <a:solidFill>
                <a:schemeClr val="tx1">
                  <a:lumMod val="65000"/>
                  <a:lumOff val="35000"/>
                </a:schemeClr>
              </a:solidFill>
              <a:latin typeface="+mn-ea"/>
            </a:endParaRPr>
          </a:p>
          <a:p>
            <a:r>
              <a:rPr lang="ja-JP" altLang="en-US" sz="1600" dirty="0" smtClean="0">
                <a:solidFill>
                  <a:schemeClr val="tx1">
                    <a:lumMod val="65000"/>
                    <a:lumOff val="35000"/>
                  </a:schemeClr>
                </a:solidFill>
                <a:latin typeface="+mn-ea"/>
              </a:rPr>
              <a:t>広告</a:t>
            </a:r>
            <a:r>
              <a:rPr lang="ja-JP" altLang="en-US" sz="1600" dirty="0">
                <a:solidFill>
                  <a:schemeClr val="tx1">
                    <a:lumMod val="65000"/>
                    <a:lumOff val="35000"/>
                  </a:schemeClr>
                </a:solidFill>
                <a:latin typeface="+mn-ea"/>
              </a:rPr>
              <a:t>プラン作成</a:t>
            </a:r>
            <a:endParaRPr lang="en-US" altLang="ja-JP" sz="1600" dirty="0">
              <a:solidFill>
                <a:schemeClr val="tx1">
                  <a:lumMod val="65000"/>
                  <a:lumOff val="35000"/>
                </a:schemeClr>
              </a:solidFill>
              <a:latin typeface="+mn-ea"/>
            </a:endParaRPr>
          </a:p>
          <a:p>
            <a:r>
              <a:rPr lang="ja-JP" altLang="en-US" sz="1600" dirty="0" smtClean="0">
                <a:solidFill>
                  <a:schemeClr val="tx1">
                    <a:lumMod val="65000"/>
                    <a:lumOff val="35000"/>
                  </a:schemeClr>
                </a:solidFill>
                <a:latin typeface="+mn-ea"/>
              </a:rPr>
              <a:t>アカウント</a:t>
            </a:r>
            <a:r>
              <a:rPr lang="ja-JP" altLang="en-US" sz="1600" dirty="0">
                <a:solidFill>
                  <a:schemeClr val="tx1">
                    <a:lumMod val="65000"/>
                    <a:lumOff val="35000"/>
                  </a:schemeClr>
                </a:solidFill>
                <a:latin typeface="+mn-ea"/>
              </a:rPr>
              <a:t>への入稿</a:t>
            </a:r>
            <a:endParaRPr lang="en-US" altLang="ja-JP" sz="1600" dirty="0">
              <a:solidFill>
                <a:schemeClr val="tx1">
                  <a:lumMod val="65000"/>
                  <a:lumOff val="35000"/>
                </a:schemeClr>
              </a:solidFill>
              <a:latin typeface="+mn-ea"/>
            </a:endParaRPr>
          </a:p>
          <a:p>
            <a:r>
              <a:rPr lang="ja-JP" altLang="en-US" sz="1600" dirty="0" smtClean="0">
                <a:solidFill>
                  <a:schemeClr val="tx1">
                    <a:lumMod val="65000"/>
                    <a:lumOff val="35000"/>
                  </a:schemeClr>
                </a:solidFill>
                <a:latin typeface="+mn-ea"/>
              </a:rPr>
              <a:t>アカウント</a:t>
            </a:r>
            <a:r>
              <a:rPr lang="ja-JP" altLang="en-US" sz="1600" dirty="0">
                <a:solidFill>
                  <a:schemeClr val="tx1">
                    <a:lumMod val="65000"/>
                    <a:lumOff val="35000"/>
                  </a:schemeClr>
                </a:solidFill>
                <a:latin typeface="+mn-ea"/>
              </a:rPr>
              <a:t>の管理運用（レポート作成、キャンペーン</a:t>
            </a:r>
            <a:r>
              <a:rPr lang="ja-JP" altLang="en-US" sz="1600" dirty="0" smtClean="0">
                <a:solidFill>
                  <a:schemeClr val="tx1">
                    <a:lumMod val="65000"/>
                    <a:lumOff val="35000"/>
                  </a:schemeClr>
                </a:solidFill>
                <a:latin typeface="+mn-ea"/>
              </a:rPr>
              <a:t>最適化など）</a:t>
            </a:r>
            <a:endParaRPr lang="en-US" altLang="ja-JP" sz="1600" dirty="0">
              <a:solidFill>
                <a:schemeClr val="tx1">
                  <a:lumMod val="65000"/>
                  <a:lumOff val="35000"/>
                </a:schemeClr>
              </a:solidFill>
              <a:latin typeface="+mn-ea"/>
            </a:endParaRPr>
          </a:p>
        </p:txBody>
      </p:sp>
      <p:cxnSp>
        <p:nvCxnSpPr>
          <p:cNvPr id="24" name="直線コネクタ 23"/>
          <p:cNvCxnSpPr/>
          <p:nvPr/>
        </p:nvCxnSpPr>
        <p:spPr>
          <a:xfrm>
            <a:off x="2339752" y="2204864"/>
            <a:ext cx="0" cy="936104"/>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27" name="TextBox 10"/>
          <p:cNvSpPr txBox="1">
            <a:spLocks noChangeArrowheads="1"/>
          </p:cNvSpPr>
          <p:nvPr/>
        </p:nvSpPr>
        <p:spPr bwMode="auto">
          <a:xfrm>
            <a:off x="683568" y="2442374"/>
            <a:ext cx="1512168" cy="369332"/>
          </a:xfrm>
          <a:prstGeom prst="rect">
            <a:avLst/>
          </a:prstGeom>
          <a:noFill/>
          <a:ln w="9525">
            <a:noFill/>
            <a:miter lim="800000"/>
            <a:headEnd/>
            <a:tailEnd/>
          </a:ln>
        </p:spPr>
        <p:txBody>
          <a:bodyPr wrap="square">
            <a:spAutoFit/>
          </a:bodyPr>
          <a:lstStyle/>
          <a:p>
            <a:r>
              <a:rPr lang="ja-JP" altLang="en-US" b="1" dirty="0" smtClean="0">
                <a:solidFill>
                  <a:schemeClr val="tx1">
                    <a:lumMod val="65000"/>
                    <a:lumOff val="35000"/>
                  </a:schemeClr>
                </a:solidFill>
                <a:latin typeface="+mn-ea"/>
              </a:rPr>
              <a:t>サービス内容</a:t>
            </a:r>
            <a:endParaRPr lang="en-US" altLang="ja-JP" b="1" dirty="0">
              <a:solidFill>
                <a:schemeClr val="tx1">
                  <a:lumMod val="65000"/>
                  <a:lumOff val="35000"/>
                </a:schemeClr>
              </a:solidFill>
              <a:latin typeface="+mn-ea"/>
            </a:endParaRPr>
          </a:p>
        </p:txBody>
      </p:sp>
      <p:sp>
        <p:nvSpPr>
          <p:cNvPr id="28" name="角丸四角形 27"/>
          <p:cNvSpPr/>
          <p:nvPr/>
        </p:nvSpPr>
        <p:spPr>
          <a:xfrm>
            <a:off x="539552" y="3645024"/>
            <a:ext cx="7920880" cy="1296144"/>
          </a:xfrm>
          <a:prstGeom prst="round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9" name="TextBox 10"/>
          <p:cNvSpPr txBox="1">
            <a:spLocks noChangeArrowheads="1"/>
          </p:cNvSpPr>
          <p:nvPr/>
        </p:nvSpPr>
        <p:spPr bwMode="auto">
          <a:xfrm>
            <a:off x="2352854" y="3728935"/>
            <a:ext cx="6251593" cy="954107"/>
          </a:xfrm>
          <a:prstGeom prst="rect">
            <a:avLst/>
          </a:prstGeom>
          <a:noFill/>
          <a:ln w="9525">
            <a:noFill/>
            <a:miter lim="800000"/>
            <a:headEnd/>
            <a:tailEnd/>
          </a:ln>
        </p:spPr>
        <p:txBody>
          <a:bodyPr wrap="square">
            <a:spAutoFit/>
          </a:bodyPr>
          <a:lstStyle/>
          <a:p>
            <a:r>
              <a:rPr lang="ja-JP" altLang="en-US" sz="1600" dirty="0" smtClean="0">
                <a:solidFill>
                  <a:schemeClr val="tx1">
                    <a:lumMod val="65000"/>
                    <a:lumOff val="35000"/>
                  </a:schemeClr>
                </a:solidFill>
                <a:latin typeface="+mn-ea"/>
              </a:rPr>
              <a:t>アカウント開設サポート費用 ： </a:t>
            </a:r>
            <a:r>
              <a:rPr lang="ja-JP" altLang="en-US" sz="1600" b="1" dirty="0" smtClean="0">
                <a:solidFill>
                  <a:srgbClr val="C00000"/>
                </a:solidFill>
                <a:latin typeface="+mn-ea"/>
              </a:rPr>
              <a:t>初期費用　</a:t>
            </a:r>
            <a:r>
              <a:rPr lang="en-US" altLang="ja-JP" sz="1600" b="1" dirty="0" smtClean="0">
                <a:solidFill>
                  <a:srgbClr val="C00000"/>
                </a:solidFill>
                <a:latin typeface="+mn-ea"/>
              </a:rPr>
              <a:t>50,000 </a:t>
            </a:r>
            <a:r>
              <a:rPr lang="ja-JP" altLang="en-US" sz="1600" b="1" dirty="0" smtClean="0">
                <a:solidFill>
                  <a:srgbClr val="C00000"/>
                </a:solidFill>
                <a:latin typeface="+mn-ea"/>
              </a:rPr>
              <a:t>円（初回のみ）</a:t>
            </a:r>
            <a:endParaRPr lang="en-US" altLang="ja-JP" sz="1600" b="1" dirty="0">
              <a:solidFill>
                <a:srgbClr val="C00000"/>
              </a:solidFill>
              <a:latin typeface="+mn-ea"/>
            </a:endParaRPr>
          </a:p>
          <a:p>
            <a:r>
              <a:rPr lang="ja-JP" altLang="en-US" sz="1600" dirty="0" smtClean="0">
                <a:solidFill>
                  <a:schemeClr val="tx1">
                    <a:lumMod val="65000"/>
                    <a:lumOff val="35000"/>
                  </a:schemeClr>
                </a:solidFill>
                <a:latin typeface="+mn-ea"/>
              </a:rPr>
              <a:t>運用委託料 ： </a:t>
            </a:r>
            <a:r>
              <a:rPr lang="en-US" altLang="ja-JP" sz="1600" dirty="0" smtClean="0">
                <a:solidFill>
                  <a:schemeClr val="tx1">
                    <a:lumMod val="65000"/>
                    <a:lumOff val="35000"/>
                  </a:schemeClr>
                </a:solidFill>
                <a:latin typeface="+mn-ea"/>
              </a:rPr>
              <a:t>1</a:t>
            </a:r>
            <a:r>
              <a:rPr lang="en-US" altLang="ja-JP" sz="1600" dirty="0">
                <a:solidFill>
                  <a:schemeClr val="tx1">
                    <a:lumMod val="65000"/>
                    <a:lumOff val="35000"/>
                  </a:schemeClr>
                </a:solidFill>
                <a:latin typeface="+mn-ea"/>
              </a:rPr>
              <a:t>0</a:t>
            </a:r>
            <a:r>
              <a:rPr lang="en-US" altLang="ja-JP" sz="1600" dirty="0" smtClean="0">
                <a:solidFill>
                  <a:schemeClr val="tx1">
                    <a:lumMod val="65000"/>
                    <a:lumOff val="35000"/>
                  </a:schemeClr>
                </a:solidFill>
                <a:latin typeface="+mn-ea"/>
              </a:rPr>
              <a:t>0,000</a:t>
            </a:r>
            <a:r>
              <a:rPr lang="ja-JP" altLang="en-US" sz="1600" dirty="0" smtClean="0">
                <a:solidFill>
                  <a:schemeClr val="tx1">
                    <a:lumMod val="65000"/>
                    <a:lumOff val="35000"/>
                  </a:schemeClr>
                </a:solidFill>
                <a:latin typeface="+mn-ea"/>
              </a:rPr>
              <a:t> </a:t>
            </a:r>
            <a:r>
              <a:rPr lang="ja-JP" altLang="en-US" sz="1600" dirty="0" smtClean="0">
                <a:solidFill>
                  <a:schemeClr val="tx1">
                    <a:lumMod val="65000"/>
                    <a:lumOff val="35000"/>
                  </a:schemeClr>
                </a:solidFill>
                <a:latin typeface="+mn-ea"/>
              </a:rPr>
              <a:t>円</a:t>
            </a:r>
            <a:r>
              <a:rPr lang="en-US" altLang="ja-JP" sz="1600" dirty="0" smtClean="0">
                <a:solidFill>
                  <a:schemeClr val="tx1">
                    <a:lumMod val="65000"/>
                    <a:lumOff val="35000"/>
                  </a:schemeClr>
                </a:solidFill>
                <a:latin typeface="+mn-ea"/>
              </a:rPr>
              <a:t>×</a:t>
            </a:r>
            <a:r>
              <a:rPr lang="en-US" altLang="ja-JP" sz="1600" dirty="0">
                <a:solidFill>
                  <a:srgbClr val="C00000"/>
                </a:solidFill>
                <a:latin typeface="+mn-ea"/>
              </a:rPr>
              <a:t>1</a:t>
            </a:r>
            <a:r>
              <a:rPr lang="ja-JP" altLang="en-US" sz="1600" dirty="0" smtClean="0">
                <a:solidFill>
                  <a:srgbClr val="C00000"/>
                </a:solidFill>
                <a:latin typeface="+mn-ea"/>
              </a:rPr>
              <a:t>ヶ</a:t>
            </a:r>
            <a:r>
              <a:rPr lang="ja-JP" altLang="en-US" sz="1600" dirty="0" smtClean="0">
                <a:solidFill>
                  <a:srgbClr val="C00000"/>
                </a:solidFill>
                <a:latin typeface="+mn-ea"/>
              </a:rPr>
              <a:t>月分</a:t>
            </a:r>
            <a:endParaRPr lang="en-US" altLang="ja-JP" sz="1200" dirty="0" smtClean="0">
              <a:solidFill>
                <a:schemeClr val="tx1">
                  <a:lumMod val="65000"/>
                  <a:lumOff val="35000"/>
                </a:schemeClr>
              </a:solidFill>
              <a:latin typeface="+mn-ea"/>
            </a:endParaRPr>
          </a:p>
          <a:p>
            <a:r>
              <a:rPr lang="en-US" altLang="ja-JP" sz="1200" dirty="0" smtClean="0">
                <a:solidFill>
                  <a:schemeClr val="tx1">
                    <a:lumMod val="65000"/>
                    <a:lumOff val="35000"/>
                  </a:schemeClr>
                </a:solidFill>
                <a:latin typeface="+mn-ea"/>
              </a:rPr>
              <a:t>※ </a:t>
            </a:r>
            <a:r>
              <a:rPr lang="ja-JP" altLang="en-US" sz="1200" dirty="0" smtClean="0">
                <a:solidFill>
                  <a:schemeClr val="tx1">
                    <a:lumMod val="65000"/>
                    <a:lumOff val="35000"/>
                  </a:schemeClr>
                </a:solidFill>
                <a:latin typeface="+mn-ea"/>
              </a:rPr>
              <a:t>広告掲載料</a:t>
            </a:r>
            <a:r>
              <a:rPr lang="en-US" altLang="ja-JP" sz="1200" dirty="0" smtClean="0">
                <a:solidFill>
                  <a:schemeClr val="tx1">
                    <a:lumMod val="65000"/>
                    <a:lumOff val="35000"/>
                  </a:schemeClr>
                </a:solidFill>
                <a:latin typeface="+mn-ea"/>
              </a:rPr>
              <a:t>80,000</a:t>
            </a:r>
            <a:r>
              <a:rPr lang="ja-JP" altLang="en-US" sz="1200" dirty="0" smtClean="0">
                <a:solidFill>
                  <a:schemeClr val="tx1">
                    <a:lumMod val="65000"/>
                    <a:lumOff val="35000"/>
                  </a:schemeClr>
                </a:solidFill>
                <a:latin typeface="+mn-ea"/>
              </a:rPr>
              <a:t>円（</a:t>
            </a:r>
            <a:r>
              <a:rPr lang="en-US" altLang="ja-JP" sz="1200" dirty="0" smtClean="0">
                <a:solidFill>
                  <a:schemeClr val="tx1">
                    <a:lumMod val="65000"/>
                    <a:lumOff val="35000"/>
                  </a:schemeClr>
                </a:solidFill>
                <a:latin typeface="+mn-ea"/>
              </a:rPr>
              <a:t>80%</a:t>
            </a:r>
            <a:r>
              <a:rPr lang="ja-JP" altLang="en-US" sz="1200" dirty="0" smtClean="0">
                <a:solidFill>
                  <a:schemeClr val="tx1">
                    <a:lumMod val="65000"/>
                    <a:lumOff val="35000"/>
                  </a:schemeClr>
                </a:solidFill>
                <a:latin typeface="+mn-ea"/>
              </a:rPr>
              <a:t>）</a:t>
            </a:r>
            <a:endParaRPr lang="en-US" altLang="ja-JP" sz="1200" dirty="0" smtClean="0">
              <a:solidFill>
                <a:schemeClr val="tx1">
                  <a:lumMod val="65000"/>
                  <a:lumOff val="35000"/>
                </a:schemeClr>
              </a:solidFill>
              <a:latin typeface="+mn-ea"/>
            </a:endParaRPr>
          </a:p>
          <a:p>
            <a:r>
              <a:rPr lang="ja-JP" altLang="en-US" sz="1200" dirty="0">
                <a:solidFill>
                  <a:schemeClr val="tx1">
                    <a:lumMod val="65000"/>
                    <a:lumOff val="35000"/>
                  </a:schemeClr>
                </a:solidFill>
                <a:latin typeface="+mn-ea"/>
              </a:rPr>
              <a:t>　 </a:t>
            </a:r>
            <a:r>
              <a:rPr lang="ja-JP" altLang="en-US" sz="1200" dirty="0" smtClean="0">
                <a:solidFill>
                  <a:schemeClr val="tx1">
                    <a:lumMod val="65000"/>
                    <a:lumOff val="35000"/>
                  </a:schemeClr>
                </a:solidFill>
                <a:latin typeface="+mn-ea"/>
              </a:rPr>
              <a:t>弊社</a:t>
            </a:r>
            <a:r>
              <a:rPr lang="ja-JP" altLang="en-US" sz="1200" dirty="0" smtClean="0">
                <a:solidFill>
                  <a:schemeClr val="tx1">
                    <a:lumMod val="65000"/>
                    <a:lumOff val="35000"/>
                  </a:schemeClr>
                </a:solidFill>
                <a:latin typeface="+mn-ea"/>
              </a:rPr>
              <a:t>手数料</a:t>
            </a:r>
            <a:r>
              <a:rPr lang="en-US" altLang="ja-JP" sz="1200" dirty="0" smtClean="0">
                <a:solidFill>
                  <a:schemeClr val="tx1">
                    <a:lumMod val="65000"/>
                    <a:lumOff val="35000"/>
                  </a:schemeClr>
                </a:solidFill>
                <a:latin typeface="+mn-ea"/>
              </a:rPr>
              <a:t>2</a:t>
            </a:r>
            <a:r>
              <a:rPr lang="en-US" altLang="ja-JP" sz="1200" dirty="0" smtClean="0">
                <a:solidFill>
                  <a:schemeClr val="tx1">
                    <a:lumMod val="65000"/>
                    <a:lumOff val="35000"/>
                  </a:schemeClr>
                </a:solidFill>
                <a:latin typeface="+mn-ea"/>
              </a:rPr>
              <a:t>0,000</a:t>
            </a:r>
            <a:r>
              <a:rPr lang="ja-JP" altLang="en-US" sz="1200" dirty="0" smtClean="0">
                <a:solidFill>
                  <a:schemeClr val="tx1">
                    <a:lumMod val="65000"/>
                    <a:lumOff val="35000"/>
                  </a:schemeClr>
                </a:solidFill>
                <a:latin typeface="+mn-ea"/>
              </a:rPr>
              <a:t>円（</a:t>
            </a:r>
            <a:r>
              <a:rPr lang="en-US" altLang="ja-JP" sz="1200" dirty="0" smtClean="0">
                <a:solidFill>
                  <a:schemeClr val="tx1">
                    <a:lumMod val="65000"/>
                    <a:lumOff val="35000"/>
                  </a:schemeClr>
                </a:solidFill>
                <a:latin typeface="+mn-ea"/>
              </a:rPr>
              <a:t>20%</a:t>
            </a:r>
            <a:r>
              <a:rPr lang="ja-JP" altLang="en-US" sz="1200" dirty="0" smtClean="0">
                <a:solidFill>
                  <a:schemeClr val="tx1">
                    <a:lumMod val="65000"/>
                    <a:lumOff val="35000"/>
                  </a:schemeClr>
                </a:solidFill>
                <a:latin typeface="+mn-ea"/>
              </a:rPr>
              <a:t>）</a:t>
            </a:r>
            <a:endParaRPr lang="en-US" altLang="ja-JP" sz="1200" dirty="0">
              <a:solidFill>
                <a:schemeClr val="tx1">
                  <a:lumMod val="65000"/>
                  <a:lumOff val="35000"/>
                </a:schemeClr>
              </a:solidFill>
              <a:latin typeface="+mn-ea"/>
            </a:endParaRPr>
          </a:p>
        </p:txBody>
      </p:sp>
      <p:cxnSp>
        <p:nvCxnSpPr>
          <p:cNvPr id="30" name="直線コネクタ 29"/>
          <p:cNvCxnSpPr/>
          <p:nvPr/>
        </p:nvCxnSpPr>
        <p:spPr>
          <a:xfrm>
            <a:off x="2339752" y="3861048"/>
            <a:ext cx="0" cy="936104"/>
          </a:xfrm>
          <a:prstGeom prst="line">
            <a:avLst/>
          </a:prstGeom>
          <a:ln w="285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sp>
        <p:nvSpPr>
          <p:cNvPr id="31" name="TextBox 10"/>
          <p:cNvSpPr txBox="1">
            <a:spLocks noChangeArrowheads="1"/>
          </p:cNvSpPr>
          <p:nvPr/>
        </p:nvSpPr>
        <p:spPr bwMode="auto">
          <a:xfrm>
            <a:off x="755576" y="4098558"/>
            <a:ext cx="1368152" cy="369332"/>
          </a:xfrm>
          <a:prstGeom prst="rect">
            <a:avLst/>
          </a:prstGeom>
          <a:noFill/>
          <a:ln w="9525">
            <a:noFill/>
            <a:miter lim="800000"/>
            <a:headEnd/>
            <a:tailEnd/>
          </a:ln>
        </p:spPr>
        <p:txBody>
          <a:bodyPr wrap="square">
            <a:spAutoFit/>
          </a:bodyPr>
          <a:lstStyle/>
          <a:p>
            <a:pPr algn="ctr"/>
            <a:r>
              <a:rPr lang="ja-JP" altLang="en-US" b="1" dirty="0" smtClean="0">
                <a:solidFill>
                  <a:schemeClr val="tx1">
                    <a:lumMod val="65000"/>
                    <a:lumOff val="35000"/>
                  </a:schemeClr>
                </a:solidFill>
                <a:latin typeface="+mn-ea"/>
              </a:rPr>
              <a:t>費用（例）</a:t>
            </a:r>
            <a:endParaRPr lang="en-US" altLang="ja-JP" b="1" dirty="0">
              <a:solidFill>
                <a:schemeClr val="tx1">
                  <a:lumMod val="65000"/>
                  <a:lumOff val="35000"/>
                </a:schemeClr>
              </a:solidFill>
              <a:latin typeface="+mn-ea"/>
            </a:endParaRPr>
          </a:p>
        </p:txBody>
      </p:sp>
      <p:sp>
        <p:nvSpPr>
          <p:cNvPr id="2" name="テキスト ボックス 1"/>
          <p:cNvSpPr txBox="1"/>
          <p:nvPr/>
        </p:nvSpPr>
        <p:spPr>
          <a:xfrm>
            <a:off x="5511088" y="4406475"/>
            <a:ext cx="3165368" cy="523220"/>
          </a:xfrm>
          <a:prstGeom prst="rect">
            <a:avLst/>
          </a:prstGeom>
          <a:noFill/>
        </p:spPr>
        <p:txBody>
          <a:bodyPr wrap="square" rtlCol="0">
            <a:spAutoFit/>
          </a:bodyPr>
          <a:lstStyle/>
          <a:p>
            <a:r>
              <a:rPr kumimoji="1" lang="ja-JP" altLang="en-US" sz="2800" dirty="0" smtClean="0">
                <a:solidFill>
                  <a:srgbClr val="C00000"/>
                </a:solidFill>
              </a:rPr>
              <a:t>合計</a:t>
            </a:r>
            <a:r>
              <a:rPr kumimoji="1" lang="ja-JP" altLang="en-US" sz="2800" dirty="0" smtClean="0">
                <a:solidFill>
                  <a:srgbClr val="C00000"/>
                </a:solidFill>
              </a:rPr>
              <a:t>：</a:t>
            </a:r>
            <a:r>
              <a:rPr kumimoji="1" lang="en-US" altLang="ja-JP" sz="2800" dirty="0" smtClean="0">
                <a:solidFill>
                  <a:srgbClr val="C00000"/>
                </a:solidFill>
              </a:rPr>
              <a:t>150,000</a:t>
            </a:r>
            <a:r>
              <a:rPr kumimoji="1" lang="ja-JP" altLang="en-US" sz="2800" dirty="0" smtClean="0">
                <a:solidFill>
                  <a:srgbClr val="C00000"/>
                </a:solidFill>
              </a:rPr>
              <a:t>円</a:t>
            </a:r>
            <a:endParaRPr kumimoji="1" lang="ja-JP" altLang="en-US" sz="2800" dirty="0">
              <a:solidFill>
                <a:srgbClr val="C00000"/>
              </a:solidFill>
            </a:endParaRPr>
          </a:p>
        </p:txBody>
      </p:sp>
      <p:sp>
        <p:nvSpPr>
          <p:cNvPr id="3" name="テキスト ボックス 2"/>
          <p:cNvSpPr txBox="1"/>
          <p:nvPr/>
        </p:nvSpPr>
        <p:spPr>
          <a:xfrm>
            <a:off x="3995936" y="5467642"/>
            <a:ext cx="3646119" cy="523220"/>
          </a:xfrm>
          <a:prstGeom prst="rect">
            <a:avLst/>
          </a:prstGeom>
          <a:noFill/>
        </p:spPr>
        <p:txBody>
          <a:bodyPr wrap="square" rtlCol="0">
            <a:spAutoFit/>
          </a:bodyPr>
          <a:lstStyle/>
          <a:p>
            <a:r>
              <a:rPr lang="ja-JP" altLang="en-US" dirty="0">
                <a:solidFill>
                  <a:srgbClr val="0070C0"/>
                </a:solidFill>
              </a:rPr>
              <a:t>月々</a:t>
            </a:r>
            <a:r>
              <a:rPr lang="ja-JP" altLang="en-US" dirty="0" smtClean="0">
                <a:solidFill>
                  <a:srgbClr val="0070C0"/>
                </a:solidFill>
              </a:rPr>
              <a:t>の広告費は変更できます。</a:t>
            </a:r>
            <a:endParaRPr kumimoji="1" lang="en-US" altLang="ja-JP" dirty="0" smtClean="0">
              <a:solidFill>
                <a:srgbClr val="0070C0"/>
              </a:solidFill>
            </a:endParaRPr>
          </a:p>
          <a:p>
            <a:r>
              <a:rPr kumimoji="1" lang="ja-JP" altLang="en-US" dirty="0" smtClean="0">
                <a:solidFill>
                  <a:srgbClr val="0070C0"/>
                </a:solidFill>
              </a:rPr>
              <a:t>まず</a:t>
            </a:r>
            <a:r>
              <a:rPr kumimoji="1" lang="ja-JP" altLang="en-US" smtClean="0">
                <a:solidFill>
                  <a:srgbClr val="0070C0"/>
                </a:solidFill>
              </a:rPr>
              <a:t>は</a:t>
            </a:r>
            <a:r>
              <a:rPr kumimoji="1" lang="ja-JP" altLang="en-US" smtClean="0">
                <a:solidFill>
                  <a:srgbClr val="0070C0"/>
                </a:solidFill>
              </a:rPr>
              <a:t>、試して</a:t>
            </a:r>
            <a:r>
              <a:rPr kumimoji="1" lang="ja-JP" altLang="en-US" dirty="0" smtClean="0">
                <a:solidFill>
                  <a:srgbClr val="0070C0"/>
                </a:solidFill>
              </a:rPr>
              <a:t>みませんか？</a:t>
            </a:r>
            <a:endParaRPr kumimoji="1" lang="ja-JP" altLang="en-US" dirty="0">
              <a:solidFill>
                <a:srgbClr val="0070C0"/>
              </a:solidFill>
            </a:endParaRPr>
          </a:p>
        </p:txBody>
      </p:sp>
    </p:spTree>
    <p:extLst>
      <p:ext uri="{BB962C8B-B14F-4D97-AF65-F5344CB8AC3E}">
        <p14:creationId xmlns:p14="http://schemas.microsoft.com/office/powerpoint/2010/main" val="634591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sp>
        <p:nvSpPr>
          <p:cNvPr id="52" name="Shape 52"/>
          <p:cNvSpPr txBox="1"/>
          <p:nvPr/>
        </p:nvSpPr>
        <p:spPr>
          <a:xfrm>
            <a:off x="1040350" y="1143425"/>
            <a:ext cx="7952699" cy="819299"/>
          </a:xfrm>
          <a:prstGeom prst="rect">
            <a:avLst/>
          </a:prstGeom>
          <a:noFill/>
          <a:ln>
            <a:noFill/>
          </a:ln>
        </p:spPr>
        <p:txBody>
          <a:bodyPr lIns="91425" tIns="45700" rIns="91425" bIns="45700" anchor="t" anchorCtr="0">
            <a:noAutofit/>
          </a:bodyPr>
          <a:lstStyle/>
          <a:p>
            <a:pPr lvl="0">
              <a:buClr>
                <a:schemeClr val="dk1"/>
              </a:buClr>
              <a:buSzPct val="25000"/>
            </a:pPr>
            <a:r>
              <a:rPr lang="en-US" altLang="ja-JP" sz="3000" dirty="0" err="1">
                <a:solidFill>
                  <a:srgbClr val="CC0000"/>
                </a:solidFill>
                <a:ea typeface="MS PGothic"/>
                <a:cs typeface="Arial Unicode MS"/>
                <a:sym typeface="Open Sans"/>
              </a:rPr>
              <a:t>YouTube.com</a:t>
            </a:r>
            <a:r>
              <a:rPr lang="en-US" altLang="ja-JP" sz="3000" dirty="0">
                <a:solidFill>
                  <a:srgbClr val="CC0000"/>
                </a:solidFill>
                <a:ea typeface="MS PGothic"/>
                <a:cs typeface="Arial Unicode MS"/>
                <a:sym typeface="Open Sans"/>
              </a:rPr>
              <a:t> </a:t>
            </a:r>
            <a:r>
              <a:rPr lang="ja-JP" altLang="en-US" sz="3000" dirty="0">
                <a:solidFill>
                  <a:srgbClr val="CC0000"/>
                </a:solidFill>
                <a:ea typeface="MS PGothic"/>
                <a:cs typeface="Arial Unicode MS"/>
                <a:sym typeface="Open Sans"/>
              </a:rPr>
              <a:t>は・・・</a:t>
            </a:r>
          </a:p>
        </p:txBody>
      </p:sp>
      <p:sp>
        <p:nvSpPr>
          <p:cNvPr id="53" name="Shape 53"/>
          <p:cNvSpPr txBox="1"/>
          <p:nvPr/>
        </p:nvSpPr>
        <p:spPr>
          <a:xfrm>
            <a:off x="1386600" y="2038925"/>
            <a:ext cx="5417648" cy="1894131"/>
          </a:xfrm>
          <a:prstGeom prst="rect">
            <a:avLst/>
          </a:prstGeom>
          <a:noFill/>
          <a:ln>
            <a:noFill/>
          </a:ln>
        </p:spPr>
        <p:txBody>
          <a:bodyPr lIns="91425" tIns="45700" rIns="91425" bIns="45700" anchor="t" anchorCtr="0">
            <a:noAutofit/>
          </a:bodyPr>
          <a:lstStyle/>
          <a:p>
            <a:pPr lvl="0"/>
            <a:r>
              <a:rPr lang="ja-JP" altLang="en-US" dirty="0">
                <a:solidFill>
                  <a:srgbClr val="595959"/>
                </a:solidFill>
                <a:ea typeface="MS PGothic"/>
                <a:cs typeface="Arial Unicode MS"/>
                <a:sym typeface="Open Sans"/>
              </a:rPr>
              <a:t>さまざまな動画を視聴、アップロード、共有できる世界最大規模のオンライン動画サイトです</a:t>
            </a:r>
            <a:r>
              <a:rPr lang="ja-JP" altLang="en-US" dirty="0" smtClean="0">
                <a:solidFill>
                  <a:srgbClr val="595959"/>
                </a:solidFill>
                <a:ea typeface="MS PGothic"/>
                <a:cs typeface="Arial Unicode MS"/>
                <a:sym typeface="Open Sans"/>
              </a:rPr>
              <a:t>。</a:t>
            </a:r>
            <a:endParaRPr lang="ga-IE" altLang="ja-JP" dirty="0" smtClean="0">
              <a:solidFill>
                <a:srgbClr val="595959"/>
              </a:solidFill>
              <a:ea typeface="MS PGothic"/>
              <a:cs typeface="Arial Unicode MS"/>
              <a:sym typeface="Open Sans"/>
            </a:endParaRPr>
          </a:p>
          <a:p>
            <a:pPr lvl="0"/>
            <a:endParaRPr lang="ja-JP" altLang="en-US" dirty="0" smtClean="0">
              <a:ea typeface="MS PGothic"/>
              <a:cs typeface="Arial Unicode MS"/>
            </a:endParaRPr>
          </a:p>
          <a:p>
            <a:pPr lvl="0"/>
            <a:r>
              <a:rPr lang="ja-JP" altLang="en-US" dirty="0">
                <a:solidFill>
                  <a:srgbClr val="595959"/>
                </a:solidFill>
                <a:ea typeface="MS PGothic"/>
                <a:cs typeface="Arial Unicode MS"/>
                <a:sym typeface="Open Sans"/>
              </a:rPr>
              <a:t>世界第 </a:t>
            </a:r>
            <a:r>
              <a:rPr lang="en-US" altLang="ja-JP" dirty="0">
                <a:solidFill>
                  <a:srgbClr val="595959"/>
                </a:solidFill>
                <a:ea typeface="MS PGothic"/>
                <a:cs typeface="Arial Unicode MS"/>
                <a:sym typeface="Open Sans"/>
              </a:rPr>
              <a:t>2 </a:t>
            </a:r>
            <a:r>
              <a:rPr lang="ja-JP" altLang="en-US" dirty="0">
                <a:solidFill>
                  <a:srgbClr val="595959"/>
                </a:solidFill>
                <a:ea typeface="MS PGothic"/>
                <a:cs typeface="Arial Unicode MS"/>
                <a:sym typeface="Open Sans"/>
              </a:rPr>
              <a:t>位の検索数を誇る検索エンジンを備え、ユーザーは日々 </a:t>
            </a:r>
            <a:r>
              <a:rPr lang="en-US" altLang="ja-JP" dirty="0">
                <a:solidFill>
                  <a:srgbClr val="595959"/>
                </a:solidFill>
                <a:ea typeface="MS PGothic"/>
                <a:cs typeface="Arial Unicode MS"/>
                <a:sym typeface="Open Sans"/>
              </a:rPr>
              <a:t>YouTube </a:t>
            </a:r>
            <a:r>
              <a:rPr lang="ja-JP" altLang="en-US" dirty="0">
                <a:solidFill>
                  <a:srgbClr val="595959"/>
                </a:solidFill>
                <a:ea typeface="MS PGothic"/>
                <a:cs typeface="Arial Unicode MS"/>
                <a:sym typeface="Open Sans"/>
              </a:rPr>
              <a:t>を使って情報を集めたり、新しいことを発見し、学んでいます</a:t>
            </a:r>
            <a:r>
              <a:rPr lang="ja-JP" altLang="en-US" dirty="0" smtClean="0">
                <a:solidFill>
                  <a:srgbClr val="595959"/>
                </a:solidFill>
                <a:ea typeface="MS PGothic"/>
                <a:cs typeface="Arial Unicode MS"/>
                <a:sym typeface="Open Sans"/>
              </a:rPr>
              <a:t>。</a:t>
            </a:r>
            <a:endParaRPr lang="ga-IE" altLang="ja-JP" dirty="0" smtClean="0">
              <a:solidFill>
                <a:srgbClr val="595959"/>
              </a:solidFill>
              <a:ea typeface="MS PGothic"/>
              <a:cs typeface="Arial Unicode MS"/>
              <a:sym typeface="Open Sans"/>
            </a:endParaRPr>
          </a:p>
          <a:p>
            <a:pPr lvl="0"/>
            <a:endParaRPr lang="ja-JP" altLang="en-US" dirty="0" smtClean="0">
              <a:ea typeface="MS PGothic"/>
              <a:cs typeface="Arial Unicode MS"/>
            </a:endParaRPr>
          </a:p>
          <a:p>
            <a:pPr lvl="0"/>
            <a:r>
              <a:rPr lang="ja-JP" altLang="en-US" dirty="0">
                <a:solidFill>
                  <a:srgbClr val="595959"/>
                </a:solidFill>
                <a:ea typeface="MS PGothic"/>
                <a:cs typeface="Arial Unicode MS"/>
                <a:sym typeface="Open Sans"/>
              </a:rPr>
              <a:t>世界第 </a:t>
            </a:r>
            <a:r>
              <a:rPr lang="en-US" altLang="ja-JP" dirty="0">
                <a:solidFill>
                  <a:srgbClr val="595959"/>
                </a:solidFill>
                <a:ea typeface="MS PGothic"/>
                <a:cs typeface="Arial Unicode MS"/>
                <a:sym typeface="Open Sans"/>
              </a:rPr>
              <a:t>3 </a:t>
            </a:r>
            <a:r>
              <a:rPr lang="ja-JP" altLang="en-US" dirty="0">
                <a:solidFill>
                  <a:srgbClr val="595959"/>
                </a:solidFill>
                <a:ea typeface="MS PGothic"/>
                <a:cs typeface="Arial Unicode MS"/>
                <a:sym typeface="Open Sans"/>
              </a:rPr>
              <a:t>位のアクセス数があり、インターネット ユーザーの半数近くが利用しています。</a:t>
            </a:r>
            <a:endParaRPr lang="ja-JP" altLang="en-US" dirty="0">
              <a:ea typeface="MS PGothic"/>
              <a:cs typeface="Arial Unicode MS"/>
            </a:endParaRPr>
          </a:p>
        </p:txBody>
      </p:sp>
      <p:sp>
        <p:nvSpPr>
          <p:cNvPr id="54" name="Shape 54"/>
          <p:cNvSpPr txBox="1"/>
          <p:nvPr/>
        </p:nvSpPr>
        <p:spPr>
          <a:xfrm>
            <a:off x="1081525" y="4257650"/>
            <a:ext cx="5506699" cy="981300"/>
          </a:xfrm>
          <a:prstGeom prst="rect">
            <a:avLst/>
          </a:prstGeom>
          <a:noFill/>
          <a:ln>
            <a:noFill/>
          </a:ln>
        </p:spPr>
        <p:txBody>
          <a:bodyPr lIns="91425" tIns="45700" rIns="91425" bIns="45700" anchor="t" anchorCtr="0">
            <a:noAutofit/>
          </a:bodyPr>
          <a:lstStyle/>
          <a:p>
            <a:pPr lvl="0"/>
            <a:r>
              <a:rPr lang="en-US" altLang="ja-JP" dirty="0" smtClean="0">
                <a:solidFill>
                  <a:srgbClr val="595959"/>
                </a:solidFill>
                <a:ea typeface="MS PGothic"/>
                <a:cs typeface="Arial Unicode MS"/>
                <a:sym typeface="Open Sans"/>
              </a:rPr>
              <a:t>YouTube </a:t>
            </a:r>
            <a:r>
              <a:rPr lang="ja-JP" altLang="en-US" dirty="0">
                <a:solidFill>
                  <a:srgbClr val="595959"/>
                </a:solidFill>
                <a:ea typeface="MS PGothic"/>
                <a:cs typeface="Arial Unicode MS"/>
                <a:sym typeface="Open Sans"/>
              </a:rPr>
              <a:t>には膨大な数のアクセスがあり、動画広告を通じて幅広いユーザーにアプローチすることができます。</a:t>
            </a:r>
          </a:p>
        </p:txBody>
      </p:sp>
      <p:sp>
        <p:nvSpPr>
          <p:cNvPr id="55" name="Shape 55"/>
          <p:cNvSpPr txBox="1"/>
          <p:nvPr/>
        </p:nvSpPr>
        <p:spPr>
          <a:xfrm>
            <a:off x="1081525" y="6165304"/>
            <a:ext cx="5774100" cy="482399"/>
          </a:xfrm>
          <a:prstGeom prst="rect">
            <a:avLst/>
          </a:prstGeom>
          <a:noFill/>
          <a:ln>
            <a:noFill/>
          </a:ln>
        </p:spPr>
        <p:txBody>
          <a:bodyPr lIns="91425" tIns="45700" rIns="91425" bIns="45700" anchor="t" anchorCtr="0">
            <a:noAutofit/>
          </a:bodyPr>
          <a:lstStyle/>
          <a:p>
            <a:pPr marL="0" marR="0" lvl="0" indent="0" algn="l" rtl="0">
              <a:spcBef>
                <a:spcPts val="160"/>
              </a:spcBef>
              <a:buClr>
                <a:srgbClr val="000000"/>
              </a:buClr>
              <a:buSzPct val="25000"/>
              <a:buFont typeface="Arial"/>
              <a:buNone/>
            </a:pPr>
            <a:r>
              <a:rPr lang="ja-JP" altLang="en-US" sz="800" b="0" i="0" u="none" strike="noStrike" cap="none" baseline="0" dirty="0" smtClean="0">
                <a:solidFill>
                  <a:srgbClr val="7F7F7F"/>
                </a:solidFill>
                <a:ea typeface="MS PGothic"/>
                <a:cs typeface="Arial Unicode MS"/>
                <a:sym typeface="Arial"/>
              </a:rPr>
              <a:t>*出典</a:t>
            </a:r>
            <a:r>
              <a:rPr lang="en-US" altLang="ja-JP" sz="800" b="0" i="0" u="none" strike="noStrike" cap="none" baseline="0" dirty="0" smtClean="0">
                <a:solidFill>
                  <a:srgbClr val="7F7F7F"/>
                </a:solidFill>
                <a:ea typeface="MS PGothic"/>
                <a:cs typeface="Arial Unicode MS"/>
                <a:sym typeface="Arial"/>
              </a:rPr>
              <a:t>: Google </a:t>
            </a:r>
            <a:r>
              <a:rPr lang="ja-JP" altLang="en-US" sz="800" b="0" i="0" u="none" strike="noStrike" cap="none" baseline="0" dirty="0" smtClean="0">
                <a:solidFill>
                  <a:srgbClr val="7F7F7F"/>
                </a:solidFill>
                <a:ea typeface="MS PGothic"/>
                <a:cs typeface="Arial Unicode MS"/>
                <a:sym typeface="Arial"/>
              </a:rPr>
              <a:t>内部データ。最終更新日</a:t>
            </a:r>
            <a:r>
              <a:rPr lang="en-US" altLang="ja-JP" sz="800" b="0" i="0" u="none" strike="noStrike" cap="none" baseline="0" dirty="0" smtClean="0">
                <a:solidFill>
                  <a:srgbClr val="7F7F7F"/>
                </a:solidFill>
                <a:ea typeface="MS PGothic"/>
                <a:cs typeface="Arial Unicode MS"/>
                <a:sym typeface="Arial"/>
              </a:rPr>
              <a:t>: 2012 </a:t>
            </a:r>
            <a:r>
              <a:rPr lang="ja-JP" altLang="en-US" sz="800" b="0" i="0" u="none" strike="noStrike" cap="none" baseline="0" dirty="0" smtClean="0">
                <a:solidFill>
                  <a:srgbClr val="7F7F7F"/>
                </a:solidFill>
                <a:ea typeface="MS PGothic"/>
                <a:cs typeface="Arial Unicode MS"/>
                <a:sym typeface="Arial"/>
              </a:rPr>
              <a:t>年 </a:t>
            </a:r>
            <a:r>
              <a:rPr lang="en-US" altLang="ja-JP" sz="800" b="0" i="0" u="none" strike="noStrike" cap="none" baseline="0" dirty="0" smtClean="0">
                <a:solidFill>
                  <a:srgbClr val="7F7F7F"/>
                </a:solidFill>
                <a:ea typeface="MS PGothic"/>
                <a:cs typeface="Arial Unicode MS"/>
                <a:sym typeface="Arial"/>
              </a:rPr>
              <a:t>7 </a:t>
            </a:r>
            <a:r>
              <a:rPr lang="ja-JP" altLang="en-US" sz="800" b="0" i="0" u="none" strike="noStrike" cap="none" baseline="0" dirty="0" smtClean="0">
                <a:solidFill>
                  <a:srgbClr val="7F7F7F"/>
                </a:solidFill>
                <a:ea typeface="MS PGothic"/>
                <a:cs typeface="Arial Unicode MS"/>
                <a:sym typeface="Arial"/>
              </a:rPr>
              <a:t>月。**出典</a:t>
            </a:r>
            <a:r>
              <a:rPr lang="en-US" altLang="ja-JP" sz="800" b="0" i="0" u="none" strike="noStrike" cap="none" baseline="0" dirty="0" smtClean="0">
                <a:solidFill>
                  <a:srgbClr val="7F7F7F"/>
                </a:solidFill>
                <a:ea typeface="MS PGothic"/>
                <a:cs typeface="Arial Unicode MS"/>
                <a:sym typeface="Arial"/>
              </a:rPr>
              <a:t>: Trendstream and research firm Lightspeed</a:t>
            </a:r>
            <a:r>
              <a:rPr lang="ja-JP" altLang="en-US" sz="800" b="0" i="0" u="none" strike="noStrike" cap="none" baseline="0" dirty="0" smtClean="0">
                <a:solidFill>
                  <a:srgbClr val="7F7F7F"/>
                </a:solidFill>
                <a:ea typeface="MS PGothic"/>
                <a:cs typeface="Arial Unicode MS"/>
                <a:sym typeface="Arial"/>
              </a:rPr>
              <a:t>、</a:t>
            </a:r>
            <a:r>
              <a:rPr lang="en-US" altLang="ja-JP" sz="800" b="0" i="0" u="none" strike="noStrike" cap="none" baseline="0" dirty="0" smtClean="0">
                <a:solidFill>
                  <a:srgbClr val="7F7F7F"/>
                </a:solidFill>
                <a:ea typeface="MS PGothic"/>
                <a:cs typeface="Arial Unicode MS"/>
                <a:sym typeface="Arial"/>
              </a:rPr>
              <a:t>2009 </a:t>
            </a:r>
            <a:r>
              <a:rPr lang="ja-JP" altLang="en-US" sz="800" b="0" i="0" u="none" strike="noStrike" cap="none" baseline="0" dirty="0" smtClean="0">
                <a:solidFill>
                  <a:srgbClr val="7F7F7F"/>
                </a:solidFill>
                <a:ea typeface="MS PGothic"/>
                <a:cs typeface="Arial Unicode MS"/>
                <a:sym typeface="Arial"/>
              </a:rPr>
              <a:t>年</a:t>
            </a:r>
            <a:r>
              <a:rPr lang="en-US" altLang="ja-JP" sz="800" b="0" i="0" u="none" strike="noStrike" cap="none" baseline="0" dirty="0" smtClean="0">
                <a:solidFill>
                  <a:srgbClr val="7F7F7F"/>
                </a:solidFill>
                <a:ea typeface="MS PGothic"/>
                <a:cs typeface="Arial Unicode MS"/>
                <a:sym typeface="Arial"/>
              </a:rPr>
              <a:t>; SNL Kagan</a:t>
            </a:r>
            <a:r>
              <a:rPr lang="ja-JP" altLang="en-US" sz="800" b="0" i="0" u="none" strike="noStrike" cap="none" baseline="0" dirty="0" smtClean="0">
                <a:solidFill>
                  <a:srgbClr val="7F7F7F"/>
                </a:solidFill>
                <a:ea typeface="MS PGothic"/>
                <a:cs typeface="Arial Unicode MS"/>
                <a:sym typeface="Arial"/>
              </a:rPr>
              <a:t>「</a:t>
            </a:r>
            <a:r>
              <a:rPr lang="en-US" altLang="ja-JP" sz="800" b="0" i="0" u="none" strike="noStrike" cap="none" baseline="0" dirty="0" smtClean="0">
                <a:solidFill>
                  <a:srgbClr val="7F7F7F"/>
                </a:solidFill>
                <a:ea typeface="MS PGothic"/>
                <a:cs typeface="Arial Unicode MS"/>
                <a:sym typeface="Arial"/>
              </a:rPr>
              <a:t>Economics of Internet Media</a:t>
            </a:r>
            <a:r>
              <a:rPr lang="ja-JP" altLang="en-US" sz="800" b="0" i="0" u="none" strike="noStrike" cap="none" baseline="0" dirty="0" smtClean="0">
                <a:solidFill>
                  <a:srgbClr val="7F7F7F"/>
                </a:solidFill>
                <a:ea typeface="MS PGothic"/>
                <a:cs typeface="Arial Unicode MS"/>
                <a:sym typeface="Arial"/>
              </a:rPr>
              <a:t>」（インターネット メディアの経済）</a:t>
            </a:r>
            <a:r>
              <a:rPr lang="en-US" altLang="ja-JP" sz="800" b="0" i="0" u="none" strike="noStrike" cap="none" baseline="0" dirty="0" smtClean="0">
                <a:solidFill>
                  <a:srgbClr val="7F7F7F"/>
                </a:solidFill>
                <a:ea typeface="MS PGothic"/>
                <a:cs typeface="Arial Unicode MS"/>
                <a:sym typeface="Arial"/>
              </a:rPr>
              <a:t>eMarketer </a:t>
            </a:r>
            <a:r>
              <a:rPr lang="ja-JP" altLang="en-US" sz="800" b="0" i="0" u="none" strike="noStrike" cap="none" baseline="0" dirty="0" smtClean="0">
                <a:solidFill>
                  <a:srgbClr val="7F7F7F"/>
                </a:solidFill>
                <a:ea typeface="MS PGothic"/>
                <a:cs typeface="Arial Unicode MS"/>
                <a:sym typeface="Arial"/>
              </a:rPr>
              <a:t>に提供、</a:t>
            </a:r>
            <a:r>
              <a:rPr lang="en-US" altLang="ja-JP" sz="800" b="0" i="0" u="none" strike="noStrike" cap="none" baseline="0" dirty="0" smtClean="0">
                <a:solidFill>
                  <a:srgbClr val="7F7F7F"/>
                </a:solidFill>
                <a:ea typeface="MS PGothic"/>
                <a:cs typeface="Arial Unicode MS"/>
                <a:sym typeface="Arial"/>
              </a:rPr>
              <a:t>2009 </a:t>
            </a:r>
            <a:r>
              <a:rPr lang="ja-JP" altLang="en-US" sz="800" b="0" i="0" u="none" strike="noStrike" cap="none" baseline="0" dirty="0" smtClean="0">
                <a:solidFill>
                  <a:srgbClr val="7F7F7F"/>
                </a:solidFill>
                <a:ea typeface="MS PGothic"/>
                <a:cs typeface="Arial Unicode MS"/>
                <a:sym typeface="Arial"/>
              </a:rPr>
              <a:t>年 </a:t>
            </a:r>
            <a:r>
              <a:rPr lang="en-US" altLang="ja-JP" sz="800" b="0" i="0" u="none" strike="noStrike" cap="none" baseline="0" dirty="0" smtClean="0">
                <a:solidFill>
                  <a:srgbClr val="7F7F7F"/>
                </a:solidFill>
                <a:ea typeface="MS PGothic"/>
                <a:cs typeface="Arial Unicode MS"/>
                <a:sym typeface="Arial"/>
              </a:rPr>
              <a:t>5 </a:t>
            </a:r>
            <a:r>
              <a:rPr lang="ja-JP" altLang="en-US" sz="800" b="0" i="0" u="none" strike="noStrike" cap="none" baseline="0" dirty="0" smtClean="0">
                <a:solidFill>
                  <a:srgbClr val="7F7F7F"/>
                </a:solidFill>
                <a:ea typeface="MS PGothic"/>
                <a:cs typeface="Arial Unicode MS"/>
                <a:sym typeface="Arial"/>
              </a:rPr>
              <a:t>月 </a:t>
            </a:r>
            <a:r>
              <a:rPr lang="en-US" altLang="ja-JP" sz="800" b="0" i="0" u="none" strike="noStrike" cap="none" baseline="0" dirty="0" smtClean="0">
                <a:solidFill>
                  <a:srgbClr val="7F7F7F"/>
                </a:solidFill>
                <a:ea typeface="MS PGothic"/>
                <a:cs typeface="Arial Unicode MS"/>
                <a:sym typeface="Arial"/>
              </a:rPr>
              <a:t>21</a:t>
            </a:r>
            <a:r>
              <a:rPr lang="ja-JP" altLang="en-US" sz="800" b="0" i="0" u="none" strike="noStrike" cap="none" baseline="0" dirty="0" smtClean="0">
                <a:solidFill>
                  <a:srgbClr val="7F7F7F"/>
                </a:solidFill>
                <a:ea typeface="MS PGothic"/>
                <a:cs typeface="Arial Unicode MS"/>
                <a:sym typeface="Arial"/>
              </a:rPr>
              <a:t>日</a:t>
            </a:r>
            <a:r>
              <a:rPr lang="en-US" altLang="ja-JP" sz="800" b="0" i="0" u="none" strike="noStrike" cap="none" baseline="0" dirty="0" smtClean="0">
                <a:solidFill>
                  <a:srgbClr val="7F7F7F"/>
                </a:solidFill>
                <a:ea typeface="MS PGothic"/>
                <a:cs typeface="Arial Unicode MS"/>
                <a:sym typeface="Arial"/>
              </a:rPr>
              <a:t>;</a:t>
            </a:r>
            <a:r>
              <a:rPr lang="ja-JP" altLang="en-US" sz="800" dirty="0" smtClean="0">
                <a:solidFill>
                  <a:srgbClr val="7F7F7F"/>
                </a:solidFill>
                <a:ea typeface="MS PGothic"/>
                <a:cs typeface="Arial Unicode MS"/>
              </a:rPr>
              <a:t> </a:t>
            </a:r>
            <a:r>
              <a:rPr lang="en-US" altLang="ja-JP" sz="800" b="0" i="0" u="none" strike="noStrike" cap="none" baseline="0" dirty="0" smtClean="0">
                <a:solidFill>
                  <a:srgbClr val="7F7F7F"/>
                </a:solidFill>
                <a:ea typeface="MS PGothic"/>
                <a:cs typeface="Arial Unicode MS"/>
                <a:sym typeface="Arial"/>
              </a:rPr>
              <a:t>Nielsen</a:t>
            </a:r>
            <a:r>
              <a:rPr lang="ja-JP" altLang="en-US" sz="800" b="0" i="0" u="none" strike="noStrike" cap="none" baseline="0" dirty="0" smtClean="0">
                <a:solidFill>
                  <a:srgbClr val="7F7F7F"/>
                </a:solidFill>
                <a:ea typeface="MS PGothic"/>
                <a:cs typeface="Arial Unicode MS"/>
                <a:sym typeface="Arial"/>
              </a:rPr>
              <a:t>、</a:t>
            </a:r>
            <a:r>
              <a:rPr lang="en-US" altLang="ja-JP" sz="800" b="0" i="0" u="none" strike="noStrike" cap="none" baseline="0" dirty="0" smtClean="0">
                <a:solidFill>
                  <a:srgbClr val="7F7F7F"/>
                </a:solidFill>
                <a:ea typeface="MS PGothic"/>
                <a:cs typeface="Arial Unicode MS"/>
                <a:sym typeface="Arial"/>
              </a:rPr>
              <a:t>2009 </a:t>
            </a:r>
            <a:r>
              <a:rPr lang="ja-JP" altLang="en-US" sz="800" b="0" i="0" u="none" strike="noStrike" cap="none" baseline="0" dirty="0" smtClean="0">
                <a:solidFill>
                  <a:srgbClr val="7F7F7F"/>
                </a:solidFill>
                <a:ea typeface="MS PGothic"/>
                <a:cs typeface="Arial Unicode MS"/>
                <a:sym typeface="Arial"/>
              </a:rPr>
              <a:t>年「</a:t>
            </a:r>
            <a:r>
              <a:rPr lang="en-US" altLang="ja-JP" sz="800" b="0" i="0" u="none" strike="noStrike" cap="none" baseline="0" dirty="0" smtClean="0">
                <a:solidFill>
                  <a:srgbClr val="7F7F7F"/>
                </a:solidFill>
                <a:ea typeface="MS PGothic"/>
                <a:cs typeface="Arial Unicode MS"/>
                <a:sym typeface="Arial"/>
              </a:rPr>
              <a:t>Online Video Advertisers, Content and Consumer Behavior</a:t>
            </a:r>
            <a:r>
              <a:rPr lang="ja-JP" altLang="en-US" sz="800" b="0" i="0" u="none" strike="noStrike" cap="none" baseline="0" dirty="0" smtClean="0">
                <a:solidFill>
                  <a:srgbClr val="7F7F7F"/>
                </a:solidFill>
                <a:ea typeface="MS PGothic"/>
                <a:cs typeface="Arial Unicode MS"/>
                <a:sym typeface="Arial"/>
              </a:rPr>
              <a:t>」（オンライン動画の広告主、コンテンツ、ユーザー行動について）、</a:t>
            </a:r>
            <a:r>
              <a:rPr lang="en-US" altLang="ja-JP" sz="800" b="0" i="0" u="none" strike="noStrike" cap="none" baseline="0" dirty="0" smtClean="0">
                <a:solidFill>
                  <a:srgbClr val="7F7F7F"/>
                </a:solidFill>
                <a:ea typeface="MS PGothic"/>
                <a:cs typeface="Arial Unicode MS"/>
                <a:sym typeface="Arial"/>
              </a:rPr>
              <a:t>Online Publishers</a:t>
            </a:r>
            <a:r>
              <a:rPr lang="ja-JP" altLang="en-US" sz="800" b="0" i="0" u="none" strike="noStrike" cap="none" baseline="0" dirty="0" smtClean="0">
                <a:solidFill>
                  <a:srgbClr val="7F7F7F"/>
                </a:solidFill>
                <a:ea typeface="MS PGothic"/>
                <a:cs typeface="Arial Unicode MS"/>
                <a:sym typeface="Arial"/>
              </a:rPr>
              <a:t>。</a:t>
            </a:r>
            <a:endParaRPr lang="ja-JP" altLang="en-US" sz="800" b="0" i="0" u="none" strike="noStrike" cap="none" baseline="0" dirty="0">
              <a:solidFill>
                <a:srgbClr val="7F7F7F"/>
              </a:solidFill>
              <a:ea typeface="MS PGothic"/>
              <a:cs typeface="Arial Unicode MS"/>
              <a:sym typeface="Arial"/>
            </a:endParaRPr>
          </a:p>
        </p:txBody>
      </p:sp>
      <p:sp>
        <p:nvSpPr>
          <p:cNvPr id="56" name="Shape 56"/>
          <p:cNvSpPr/>
          <p:nvPr/>
        </p:nvSpPr>
        <p:spPr>
          <a:xfrm>
            <a:off x="1157724" y="2137673"/>
            <a:ext cx="105900" cy="108300"/>
          </a:xfrm>
          <a:prstGeom prst="ellipse">
            <a:avLst/>
          </a:prstGeom>
          <a:solidFill>
            <a:srgbClr val="3F3F3F"/>
          </a:solidFill>
          <a:ln>
            <a:noFill/>
          </a:ln>
        </p:spPr>
        <p:txBody>
          <a:bodyPr lIns="91425" tIns="91425" rIns="91425" bIns="91425" anchor="ctr" anchorCtr="0">
            <a:noAutofit/>
          </a:bodyPr>
          <a:lstStyle/>
          <a:p>
            <a:endParaRPr lang="ja-JP" altLang="en-US" dirty="0">
              <a:ea typeface="MS PGothic"/>
              <a:cs typeface="Arial Unicode MS"/>
            </a:endParaRPr>
          </a:p>
        </p:txBody>
      </p:sp>
      <p:sp>
        <p:nvSpPr>
          <p:cNvPr id="57" name="Shape 57"/>
          <p:cNvSpPr/>
          <p:nvPr/>
        </p:nvSpPr>
        <p:spPr>
          <a:xfrm>
            <a:off x="1157724" y="2769798"/>
            <a:ext cx="105900" cy="108300"/>
          </a:xfrm>
          <a:prstGeom prst="ellipse">
            <a:avLst/>
          </a:prstGeom>
          <a:solidFill>
            <a:srgbClr val="3F3F3F"/>
          </a:solidFill>
          <a:ln>
            <a:noFill/>
          </a:ln>
        </p:spPr>
        <p:txBody>
          <a:bodyPr lIns="91425" tIns="91425" rIns="91425" bIns="91425" anchor="ctr" anchorCtr="0">
            <a:noAutofit/>
          </a:bodyPr>
          <a:lstStyle/>
          <a:p>
            <a:endParaRPr lang="ja-JP" altLang="en-US" dirty="0">
              <a:ea typeface="MS PGothic"/>
              <a:cs typeface="Arial Unicode MS"/>
            </a:endParaRPr>
          </a:p>
        </p:txBody>
      </p:sp>
      <p:sp>
        <p:nvSpPr>
          <p:cNvPr id="58" name="Shape 58"/>
          <p:cNvSpPr/>
          <p:nvPr/>
        </p:nvSpPr>
        <p:spPr>
          <a:xfrm>
            <a:off x="1157724" y="3401923"/>
            <a:ext cx="105900" cy="108300"/>
          </a:xfrm>
          <a:prstGeom prst="ellipse">
            <a:avLst/>
          </a:prstGeom>
          <a:solidFill>
            <a:srgbClr val="3F3F3F"/>
          </a:solidFill>
          <a:ln>
            <a:noFill/>
          </a:ln>
        </p:spPr>
        <p:txBody>
          <a:bodyPr lIns="91425" tIns="91425" rIns="91425" bIns="91425" anchor="ctr" anchorCtr="0">
            <a:noAutofit/>
          </a:bodyPr>
          <a:lstStyle/>
          <a:p>
            <a:endParaRPr lang="ja-JP" altLang="en-US" dirty="0">
              <a:ea typeface="MS PGothic"/>
              <a:cs typeface="Arial Unicode MS"/>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2"/>
        <p:cNvGrpSpPr/>
        <p:nvPr/>
      </p:nvGrpSpPr>
      <p:grpSpPr>
        <a:xfrm>
          <a:off x="0" y="0"/>
          <a:ext cx="0" cy="0"/>
          <a:chOff x="0" y="0"/>
          <a:chExt cx="0" cy="0"/>
        </a:xfrm>
      </p:grpSpPr>
      <p:sp>
        <p:nvSpPr>
          <p:cNvPr id="63" name="Shape 63"/>
          <p:cNvSpPr/>
          <p:nvPr/>
        </p:nvSpPr>
        <p:spPr>
          <a:xfrm>
            <a:off x="0" y="2589325"/>
            <a:ext cx="9144000" cy="235500"/>
          </a:xfrm>
          <a:prstGeom prst="rect">
            <a:avLst/>
          </a:prstGeom>
          <a:solidFill>
            <a:srgbClr val="CC0000"/>
          </a:solidFill>
          <a:ln>
            <a:noFill/>
          </a:ln>
        </p:spPr>
        <p:txBody>
          <a:bodyPr lIns="91425" tIns="91425" rIns="91425" bIns="91425" anchor="ctr" anchorCtr="0">
            <a:noAutofit/>
          </a:bodyPr>
          <a:lstStyle/>
          <a:p>
            <a:endParaRPr lang="ja-JP" altLang="en-US" dirty="0">
              <a:ea typeface="MS PGothic"/>
              <a:cs typeface="Arial Unicode MS"/>
            </a:endParaRPr>
          </a:p>
        </p:txBody>
      </p:sp>
      <p:pic>
        <p:nvPicPr>
          <p:cNvPr id="64" name="Shape 64"/>
          <p:cNvPicPr preferRelativeResize="0"/>
          <p:nvPr/>
        </p:nvPicPr>
        <p:blipFill>
          <a:blip r:embed="rId3"/>
          <a:stretch>
            <a:fillRect/>
          </a:stretch>
        </p:blipFill>
        <p:spPr>
          <a:xfrm>
            <a:off x="0" y="858528"/>
            <a:ext cx="9143999" cy="1930743"/>
          </a:xfrm>
          <a:prstGeom prst="rect">
            <a:avLst/>
          </a:prstGeom>
          <a:noFill/>
          <a:ln>
            <a:noFill/>
          </a:ln>
        </p:spPr>
      </p:pic>
      <p:sp>
        <p:nvSpPr>
          <p:cNvPr id="65" name="Shape 65"/>
          <p:cNvSpPr txBox="1"/>
          <p:nvPr/>
        </p:nvSpPr>
        <p:spPr>
          <a:xfrm>
            <a:off x="4405469" y="5292361"/>
            <a:ext cx="2614803" cy="907799"/>
          </a:xfrm>
          <a:prstGeom prst="rect">
            <a:avLst/>
          </a:prstGeom>
          <a:noFill/>
          <a:ln>
            <a:noFill/>
          </a:ln>
        </p:spPr>
        <p:txBody>
          <a:bodyPr lIns="91425" tIns="45700" rIns="91425" bIns="45700" anchor="t" anchorCtr="0">
            <a:noAutofit/>
          </a:bodyPr>
          <a:lstStyle/>
          <a:p>
            <a:pPr lvl="0">
              <a:buClr>
                <a:schemeClr val="dk1"/>
              </a:buClr>
              <a:buSzPct val="25000"/>
            </a:pPr>
            <a:r>
              <a:rPr lang="ja-JP" altLang="en-US" dirty="0">
                <a:solidFill>
                  <a:srgbClr val="3F3F3F"/>
                </a:solidFill>
                <a:ea typeface="MS PGothic"/>
                <a:cs typeface="Arial Unicode MS"/>
                <a:sym typeface="Open Sans"/>
              </a:rPr>
              <a:t>見込み客の</a:t>
            </a:r>
            <a:r>
              <a:rPr lang="ja-JP" altLang="en-US" dirty="0" smtClean="0">
                <a:solidFill>
                  <a:srgbClr val="3F3F3F"/>
                </a:solidFill>
                <a:ea typeface="MS PGothic"/>
                <a:cs typeface="Arial Unicode MS"/>
                <a:sym typeface="Open Sans"/>
              </a:rPr>
              <a:t>増加</a:t>
            </a:r>
            <a:endParaRPr lang="ga-IE" altLang="ja-JP" dirty="0" smtClean="0">
              <a:solidFill>
                <a:srgbClr val="3F3F3F"/>
              </a:solidFill>
              <a:ea typeface="MS PGothic"/>
              <a:cs typeface="Arial Unicode MS"/>
              <a:sym typeface="Open Sans"/>
            </a:endParaRPr>
          </a:p>
          <a:p>
            <a:pPr lvl="0">
              <a:buClr>
                <a:schemeClr val="dk1"/>
              </a:buClr>
              <a:buSzPct val="25000"/>
            </a:pPr>
            <a:r>
              <a:rPr lang="ja-JP" altLang="en-US" sz="1200" dirty="0">
                <a:solidFill>
                  <a:srgbClr val="595959"/>
                </a:solidFill>
                <a:ea typeface="MS PGothic"/>
                <a:cs typeface="Arial Unicode MS"/>
                <a:sym typeface="Open Sans"/>
              </a:rPr>
              <a:t>見込み客やサービス利用者の増加が見込めます。</a:t>
            </a:r>
          </a:p>
        </p:txBody>
      </p:sp>
      <p:sp>
        <p:nvSpPr>
          <p:cNvPr id="66" name="Shape 66"/>
          <p:cNvSpPr txBox="1"/>
          <p:nvPr/>
        </p:nvSpPr>
        <p:spPr>
          <a:xfrm>
            <a:off x="1115616" y="5229200"/>
            <a:ext cx="3043028" cy="1045800"/>
          </a:xfrm>
          <a:prstGeom prst="rect">
            <a:avLst/>
          </a:prstGeom>
          <a:noFill/>
          <a:ln>
            <a:noFill/>
          </a:ln>
        </p:spPr>
        <p:txBody>
          <a:bodyPr lIns="91425" tIns="91425" rIns="91425" bIns="91425" anchor="t" anchorCtr="0">
            <a:noAutofit/>
          </a:bodyPr>
          <a:lstStyle/>
          <a:p>
            <a:pPr lvl="0"/>
            <a:r>
              <a:rPr lang="ja-JP" altLang="en-US" dirty="0">
                <a:solidFill>
                  <a:srgbClr val="3F3F3F"/>
                </a:solidFill>
                <a:ea typeface="MS PGothic"/>
                <a:cs typeface="Arial Unicode MS"/>
                <a:sym typeface="Open Sans"/>
              </a:rPr>
              <a:t>露出の</a:t>
            </a:r>
            <a:r>
              <a:rPr lang="ja-JP" altLang="en-US" dirty="0" smtClean="0">
                <a:solidFill>
                  <a:srgbClr val="3F3F3F"/>
                </a:solidFill>
                <a:ea typeface="MS PGothic"/>
                <a:cs typeface="Arial Unicode MS"/>
                <a:sym typeface="Open Sans"/>
              </a:rPr>
              <a:t>増加</a:t>
            </a:r>
            <a:endParaRPr lang="ga-IE" altLang="ja-JP" dirty="0" smtClean="0">
              <a:solidFill>
                <a:srgbClr val="3F3F3F"/>
              </a:solidFill>
              <a:ea typeface="MS PGothic"/>
              <a:cs typeface="Arial Unicode MS"/>
              <a:sym typeface="Open Sans"/>
            </a:endParaRPr>
          </a:p>
          <a:p>
            <a:pPr lvl="0"/>
            <a:r>
              <a:rPr lang="ja-JP" altLang="en-US" sz="1200" dirty="0">
                <a:solidFill>
                  <a:srgbClr val="595959"/>
                </a:solidFill>
                <a:ea typeface="MS PGothic"/>
                <a:cs typeface="Arial Unicode MS"/>
                <a:sym typeface="Open Sans"/>
              </a:rPr>
              <a:t>露出が増えることにより、オンラインを通じてビジネス機会が広がります。</a:t>
            </a:r>
            <a:endParaRPr lang="ja-JP" altLang="en-US" sz="1200" dirty="0">
              <a:ea typeface="MS PGothic"/>
              <a:cs typeface="Arial Unicode MS"/>
              <a:sym typeface="Open Sans"/>
            </a:endParaRPr>
          </a:p>
        </p:txBody>
      </p:sp>
      <p:sp>
        <p:nvSpPr>
          <p:cNvPr id="67" name="Shape 67"/>
          <p:cNvSpPr txBox="1"/>
          <p:nvPr/>
        </p:nvSpPr>
        <p:spPr>
          <a:xfrm>
            <a:off x="1081225" y="4437112"/>
            <a:ext cx="3058727" cy="907799"/>
          </a:xfrm>
          <a:prstGeom prst="rect">
            <a:avLst/>
          </a:prstGeom>
          <a:noFill/>
          <a:ln>
            <a:noFill/>
          </a:ln>
        </p:spPr>
        <p:txBody>
          <a:bodyPr lIns="91425" tIns="91425" rIns="91425" bIns="91425" anchor="t" anchorCtr="0">
            <a:noAutofit/>
          </a:bodyPr>
          <a:lstStyle/>
          <a:p>
            <a:pPr lvl="0"/>
            <a:r>
              <a:rPr lang="ja-JP" altLang="en-US" dirty="0">
                <a:solidFill>
                  <a:srgbClr val="3F3F3F"/>
                </a:solidFill>
                <a:ea typeface="MS PGothic"/>
                <a:cs typeface="Arial Unicode MS"/>
                <a:sym typeface="Open Sans"/>
              </a:rPr>
              <a:t>アクセス数の</a:t>
            </a:r>
            <a:r>
              <a:rPr lang="ja-JP" altLang="en-US" dirty="0" smtClean="0">
                <a:solidFill>
                  <a:srgbClr val="3F3F3F"/>
                </a:solidFill>
                <a:ea typeface="MS PGothic"/>
                <a:cs typeface="Arial Unicode MS"/>
                <a:sym typeface="Open Sans"/>
              </a:rPr>
              <a:t>増加</a:t>
            </a:r>
            <a:endParaRPr lang="ga-IE" altLang="ja-JP" dirty="0" smtClean="0">
              <a:solidFill>
                <a:srgbClr val="3F3F3F"/>
              </a:solidFill>
              <a:ea typeface="MS PGothic"/>
              <a:cs typeface="Arial Unicode MS"/>
              <a:sym typeface="Open Sans"/>
            </a:endParaRPr>
          </a:p>
          <a:p>
            <a:pPr lvl="0"/>
            <a:r>
              <a:rPr lang="ja-JP" altLang="en-US" sz="1200" dirty="0">
                <a:solidFill>
                  <a:srgbClr val="595959"/>
                </a:solidFill>
                <a:ea typeface="MS PGothic"/>
                <a:cs typeface="Arial Unicode MS"/>
                <a:sym typeface="Open Sans"/>
              </a:rPr>
              <a:t>動画広告を掲載することで、ウェブサイトにより多くの見込み客を呼び込むことができます。</a:t>
            </a:r>
            <a:endParaRPr lang="ja-JP" altLang="en-US" sz="1200" dirty="0">
              <a:ea typeface="MS PGothic"/>
              <a:cs typeface="Arial Unicode MS"/>
              <a:sym typeface="Open Sans"/>
            </a:endParaRPr>
          </a:p>
        </p:txBody>
      </p:sp>
      <p:sp>
        <p:nvSpPr>
          <p:cNvPr id="68" name="Shape 68"/>
          <p:cNvSpPr txBox="1"/>
          <p:nvPr/>
        </p:nvSpPr>
        <p:spPr>
          <a:xfrm>
            <a:off x="4405469" y="4437112"/>
            <a:ext cx="2614803" cy="1045800"/>
          </a:xfrm>
          <a:prstGeom prst="rect">
            <a:avLst/>
          </a:prstGeom>
          <a:noFill/>
          <a:ln>
            <a:noFill/>
          </a:ln>
        </p:spPr>
        <p:txBody>
          <a:bodyPr lIns="91425" tIns="91425" rIns="91425" bIns="91425" anchor="t" anchorCtr="0">
            <a:noAutofit/>
          </a:bodyPr>
          <a:lstStyle/>
          <a:p>
            <a:pPr lvl="0"/>
            <a:r>
              <a:rPr lang="ja-JP" altLang="en-US" dirty="0">
                <a:solidFill>
                  <a:srgbClr val="3F3F3F"/>
                </a:solidFill>
                <a:ea typeface="MS PGothic"/>
                <a:cs typeface="Arial Unicode MS"/>
                <a:sym typeface="Open Sans"/>
              </a:rPr>
              <a:t>視聴回数の</a:t>
            </a:r>
            <a:r>
              <a:rPr lang="ja-JP" altLang="en-US" dirty="0" smtClean="0">
                <a:solidFill>
                  <a:srgbClr val="3F3F3F"/>
                </a:solidFill>
                <a:ea typeface="MS PGothic"/>
                <a:cs typeface="Arial Unicode MS"/>
                <a:sym typeface="Open Sans"/>
              </a:rPr>
              <a:t>増加</a:t>
            </a:r>
            <a:endParaRPr lang="ga-IE" altLang="ja-JP" dirty="0" smtClean="0">
              <a:solidFill>
                <a:srgbClr val="3F3F3F"/>
              </a:solidFill>
              <a:ea typeface="MS PGothic"/>
              <a:cs typeface="Arial Unicode MS"/>
              <a:sym typeface="Open Sans"/>
            </a:endParaRPr>
          </a:p>
          <a:p>
            <a:pPr lvl="0"/>
            <a:r>
              <a:rPr lang="ja-JP" altLang="en-US" sz="1200" dirty="0">
                <a:solidFill>
                  <a:srgbClr val="595959"/>
                </a:solidFill>
                <a:ea typeface="MS PGothic"/>
                <a:cs typeface="Arial Unicode MS"/>
                <a:sym typeface="Open Sans"/>
              </a:rPr>
              <a:t>動画広告の視聴回数と共有数の増加が見込めます。</a:t>
            </a:r>
            <a:endParaRPr lang="ja-JP" altLang="en-US" sz="1200" dirty="0">
              <a:ea typeface="MS PGothic"/>
              <a:cs typeface="Arial Unicode MS"/>
              <a:sym typeface="Open Sans"/>
            </a:endParaRPr>
          </a:p>
        </p:txBody>
      </p:sp>
      <p:sp>
        <p:nvSpPr>
          <p:cNvPr id="69" name="Shape 69"/>
          <p:cNvSpPr txBox="1"/>
          <p:nvPr/>
        </p:nvSpPr>
        <p:spPr>
          <a:xfrm>
            <a:off x="1089325" y="3645024"/>
            <a:ext cx="5570907" cy="991799"/>
          </a:xfrm>
          <a:prstGeom prst="rect">
            <a:avLst/>
          </a:prstGeom>
          <a:noFill/>
          <a:ln>
            <a:noFill/>
          </a:ln>
        </p:spPr>
        <p:txBody>
          <a:bodyPr lIns="91425" tIns="45700" rIns="91425" bIns="45700" anchor="t" anchorCtr="0">
            <a:noAutofit/>
          </a:bodyPr>
          <a:lstStyle/>
          <a:p>
            <a:pPr lvl="0">
              <a:buClr>
                <a:schemeClr val="dk1"/>
              </a:buClr>
              <a:buSzPct val="25000"/>
            </a:pPr>
            <a:r>
              <a:rPr lang="ja-JP" altLang="en-US" dirty="0">
                <a:solidFill>
                  <a:srgbClr val="595959"/>
                </a:solidFill>
                <a:ea typeface="MS PGothic"/>
                <a:cs typeface="Arial Unicode MS"/>
                <a:sym typeface="Open Sans"/>
              </a:rPr>
              <a:t>より多くの見込み客に広告を表示できます。既存のマーケティング施策に動画広告を追加することで、以下のような効果が期待できます。</a:t>
            </a:r>
          </a:p>
        </p:txBody>
      </p:sp>
      <p:sp>
        <p:nvSpPr>
          <p:cNvPr id="70" name="Shape 70"/>
          <p:cNvSpPr txBox="1"/>
          <p:nvPr/>
        </p:nvSpPr>
        <p:spPr>
          <a:xfrm>
            <a:off x="1056462" y="3014785"/>
            <a:ext cx="6251842" cy="711300"/>
          </a:xfrm>
          <a:prstGeom prst="rect">
            <a:avLst/>
          </a:prstGeom>
          <a:noFill/>
          <a:ln>
            <a:noFill/>
          </a:ln>
        </p:spPr>
        <p:txBody>
          <a:bodyPr lIns="91425" tIns="45700" rIns="91425" bIns="45700" anchor="t" anchorCtr="0">
            <a:noAutofit/>
          </a:bodyPr>
          <a:lstStyle/>
          <a:p>
            <a:pPr lvl="0">
              <a:buClr>
                <a:schemeClr val="dk1"/>
              </a:buClr>
              <a:buSzPct val="25000"/>
            </a:pPr>
            <a:r>
              <a:rPr lang="en-US" altLang="ja-JP" sz="2800" dirty="0" smtClean="0">
                <a:solidFill>
                  <a:srgbClr val="CC0000"/>
                </a:solidFill>
                <a:ea typeface="MS PGothic"/>
                <a:cs typeface="Arial Unicode MS"/>
                <a:sym typeface="Open Sans"/>
              </a:rPr>
              <a:t>YouTube </a:t>
            </a:r>
            <a:r>
              <a:rPr lang="ja-JP" altLang="en-US" sz="2800" dirty="0">
                <a:solidFill>
                  <a:srgbClr val="CC0000"/>
                </a:solidFill>
                <a:ea typeface="MS PGothic"/>
                <a:cs typeface="Arial Unicode MS"/>
                <a:sym typeface="Open Sans"/>
              </a:rPr>
              <a:t>動画広告を利用すると・・・</a:t>
            </a:r>
          </a:p>
        </p:txBody>
      </p:sp>
      <p:sp>
        <p:nvSpPr>
          <p:cNvPr id="71" name="Shape 71"/>
          <p:cNvSpPr/>
          <p:nvPr/>
        </p:nvSpPr>
        <p:spPr>
          <a:xfrm>
            <a:off x="7836550" y="310775"/>
            <a:ext cx="872400" cy="146700"/>
          </a:xfrm>
          <a:prstGeom prst="rect">
            <a:avLst/>
          </a:prstGeom>
          <a:noFill/>
          <a:ln>
            <a:noFill/>
          </a:ln>
        </p:spPr>
        <p:txBody>
          <a:bodyPr lIns="91425" tIns="91425" rIns="91425" bIns="91425" anchor="ctr" anchorCtr="0">
            <a:noAutofit/>
          </a:bodyPr>
          <a:lstStyle/>
          <a:p>
            <a:endParaRPr lang="ja-JP" altLang="en-US" dirty="0">
              <a:ea typeface="MS PGothic"/>
              <a:cs typeface="Arial Unicode MS"/>
            </a:endParaRP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Shape 76"/>
          <p:cNvSpPr txBox="1"/>
          <p:nvPr/>
        </p:nvSpPr>
        <p:spPr>
          <a:xfrm>
            <a:off x="1074053" y="4722450"/>
            <a:ext cx="5146199" cy="1286700"/>
          </a:xfrm>
          <a:prstGeom prst="rect">
            <a:avLst/>
          </a:prstGeom>
          <a:noFill/>
          <a:ln>
            <a:noFill/>
          </a:ln>
        </p:spPr>
        <p:txBody>
          <a:bodyPr lIns="91425" tIns="91425" rIns="91425" bIns="91425" anchor="t" anchorCtr="0">
            <a:noAutofit/>
          </a:bodyPr>
          <a:lstStyle/>
          <a:p>
            <a:pPr lvl="0"/>
            <a:r>
              <a:rPr lang="ja-JP" altLang="en-US" dirty="0">
                <a:solidFill>
                  <a:srgbClr val="3F3F3F"/>
                </a:solidFill>
                <a:ea typeface="MS PGothic"/>
                <a:cs typeface="Arial Unicode MS"/>
                <a:sym typeface="Open Sans"/>
              </a:rPr>
              <a:t>動画の検索結果（インサーチ</a:t>
            </a:r>
            <a:r>
              <a:rPr lang="ja-JP" altLang="en-US" dirty="0" smtClean="0">
                <a:solidFill>
                  <a:srgbClr val="3F3F3F"/>
                </a:solidFill>
                <a:ea typeface="MS PGothic"/>
                <a:cs typeface="Arial Unicode MS"/>
                <a:sym typeface="Open Sans"/>
              </a:rPr>
              <a:t>）</a:t>
            </a:r>
            <a:endParaRPr lang="ga-IE" altLang="ja-JP" dirty="0" smtClean="0">
              <a:solidFill>
                <a:srgbClr val="3F3F3F"/>
              </a:solidFill>
              <a:ea typeface="MS PGothic"/>
              <a:cs typeface="Arial Unicode MS"/>
              <a:sym typeface="Open Sans"/>
            </a:endParaRPr>
          </a:p>
          <a:p>
            <a:pPr lvl="0"/>
            <a:r>
              <a:rPr lang="ja-JP" altLang="en-US" sz="1200" dirty="0">
                <a:solidFill>
                  <a:srgbClr val="595959"/>
                </a:solidFill>
                <a:ea typeface="MS PGothic"/>
                <a:cs typeface="Arial Unicode MS"/>
                <a:sym typeface="Open Sans"/>
              </a:rPr>
              <a:t>ユーザーが </a:t>
            </a:r>
            <a:r>
              <a:rPr lang="en-US" altLang="ja-JP" sz="1200" dirty="0">
                <a:solidFill>
                  <a:srgbClr val="595959"/>
                </a:solidFill>
                <a:ea typeface="MS PGothic"/>
                <a:cs typeface="Arial Unicode MS"/>
                <a:sym typeface="Open Sans"/>
              </a:rPr>
              <a:t>YouTube </a:t>
            </a:r>
            <a:r>
              <a:rPr lang="ja-JP" altLang="en-US" sz="1200" dirty="0">
                <a:solidFill>
                  <a:srgbClr val="595959"/>
                </a:solidFill>
                <a:ea typeface="MS PGothic"/>
                <a:cs typeface="Arial Unicode MS"/>
                <a:sym typeface="Open Sans"/>
              </a:rPr>
              <a:t>で関連をするトピックを検索すると、検索結果ページに</a:t>
            </a:r>
          </a:p>
          <a:p>
            <a:pPr lvl="0"/>
            <a:r>
              <a:rPr lang="ja-JP" altLang="en-US" sz="1200" dirty="0">
                <a:solidFill>
                  <a:srgbClr val="595959"/>
                </a:solidFill>
                <a:ea typeface="MS PGothic"/>
                <a:cs typeface="Arial Unicode MS"/>
                <a:sym typeface="Open Sans"/>
              </a:rPr>
              <a:t>動画広告が表示されます。</a:t>
            </a:r>
          </a:p>
        </p:txBody>
      </p:sp>
      <p:sp>
        <p:nvSpPr>
          <p:cNvPr id="77" name="Shape 77"/>
          <p:cNvSpPr txBox="1"/>
          <p:nvPr/>
        </p:nvSpPr>
        <p:spPr>
          <a:xfrm>
            <a:off x="1074053" y="3717032"/>
            <a:ext cx="5146199" cy="1045800"/>
          </a:xfrm>
          <a:prstGeom prst="rect">
            <a:avLst/>
          </a:prstGeom>
          <a:noFill/>
          <a:ln>
            <a:noFill/>
          </a:ln>
        </p:spPr>
        <p:txBody>
          <a:bodyPr lIns="91425" tIns="91425" rIns="91425" bIns="91425" anchor="t" anchorCtr="0">
            <a:noAutofit/>
          </a:bodyPr>
          <a:lstStyle/>
          <a:p>
            <a:pPr lvl="0"/>
            <a:r>
              <a:rPr lang="ja-JP" altLang="en-US" dirty="0">
                <a:solidFill>
                  <a:srgbClr val="3F3F3F"/>
                </a:solidFill>
                <a:ea typeface="MS PGothic"/>
                <a:cs typeface="Arial Unicode MS"/>
                <a:sym typeface="Open Sans"/>
              </a:rPr>
              <a:t>動画の横（インディスプレイ</a:t>
            </a:r>
            <a:r>
              <a:rPr lang="ja-JP" altLang="en-US" dirty="0" smtClean="0">
                <a:solidFill>
                  <a:srgbClr val="3F3F3F"/>
                </a:solidFill>
                <a:ea typeface="MS PGothic"/>
                <a:cs typeface="Arial Unicode MS"/>
                <a:sym typeface="Open Sans"/>
              </a:rPr>
              <a:t>）</a:t>
            </a:r>
            <a:endParaRPr lang="ga-IE" altLang="ja-JP" dirty="0" smtClean="0">
              <a:solidFill>
                <a:srgbClr val="3F3F3F"/>
              </a:solidFill>
              <a:ea typeface="MS PGothic"/>
              <a:cs typeface="Arial Unicode MS"/>
              <a:sym typeface="Open Sans"/>
            </a:endParaRPr>
          </a:p>
          <a:p>
            <a:pPr lvl="0"/>
            <a:r>
              <a:rPr lang="en-US" altLang="ja-JP" sz="1200" dirty="0" smtClean="0">
                <a:solidFill>
                  <a:srgbClr val="595959"/>
                </a:solidFill>
                <a:ea typeface="MS PGothic"/>
                <a:cs typeface="Arial Unicode MS"/>
                <a:sym typeface="Open Sans"/>
              </a:rPr>
              <a:t>YouTube </a:t>
            </a:r>
            <a:r>
              <a:rPr lang="ja-JP" altLang="en-US" sz="1200" dirty="0">
                <a:solidFill>
                  <a:srgbClr val="595959"/>
                </a:solidFill>
                <a:ea typeface="MS PGothic"/>
                <a:cs typeface="Arial Unicode MS"/>
                <a:sym typeface="Open Sans"/>
              </a:rPr>
              <a:t>動画の横に広告が表示されます。</a:t>
            </a:r>
            <a:endParaRPr lang="ja-JP" altLang="en-US" sz="1200" dirty="0">
              <a:ea typeface="MS PGothic"/>
              <a:cs typeface="Arial Unicode MS"/>
              <a:sym typeface="Open Sans"/>
            </a:endParaRPr>
          </a:p>
        </p:txBody>
      </p:sp>
      <p:sp>
        <p:nvSpPr>
          <p:cNvPr id="78" name="Shape 78"/>
          <p:cNvSpPr txBox="1"/>
          <p:nvPr/>
        </p:nvSpPr>
        <p:spPr>
          <a:xfrm>
            <a:off x="1043608" y="2661762"/>
            <a:ext cx="4988999" cy="907799"/>
          </a:xfrm>
          <a:prstGeom prst="rect">
            <a:avLst/>
          </a:prstGeom>
          <a:noFill/>
          <a:ln>
            <a:noFill/>
          </a:ln>
        </p:spPr>
        <p:txBody>
          <a:bodyPr lIns="91425" tIns="91425" rIns="91425" bIns="91425" anchor="t" anchorCtr="0">
            <a:noAutofit/>
          </a:bodyPr>
          <a:lstStyle/>
          <a:p>
            <a:pPr lvl="0"/>
            <a:r>
              <a:rPr lang="ja-JP" altLang="en-US" dirty="0">
                <a:solidFill>
                  <a:srgbClr val="3F3F3F"/>
                </a:solidFill>
                <a:ea typeface="MS PGothic"/>
                <a:cs typeface="Arial Unicode MS"/>
                <a:sym typeface="Open Sans"/>
              </a:rPr>
              <a:t>動画の前（インストリーム</a:t>
            </a:r>
            <a:r>
              <a:rPr lang="ja-JP" altLang="en-US" dirty="0" smtClean="0">
                <a:solidFill>
                  <a:srgbClr val="3F3F3F"/>
                </a:solidFill>
                <a:ea typeface="MS PGothic"/>
                <a:cs typeface="Arial Unicode MS"/>
                <a:sym typeface="Open Sans"/>
              </a:rPr>
              <a:t>）</a:t>
            </a:r>
            <a:endParaRPr lang="ga-IE" altLang="ja-JP" dirty="0" smtClean="0">
              <a:solidFill>
                <a:srgbClr val="3F3F3F"/>
              </a:solidFill>
              <a:ea typeface="MS PGothic"/>
              <a:cs typeface="Arial Unicode MS"/>
              <a:sym typeface="Open Sans"/>
            </a:endParaRPr>
          </a:p>
          <a:p>
            <a:pPr lvl="0"/>
            <a:r>
              <a:rPr lang="en-US" altLang="ja-JP" sz="1200" dirty="0">
                <a:solidFill>
                  <a:srgbClr val="595959"/>
                </a:solidFill>
                <a:ea typeface="MS PGothic"/>
                <a:cs typeface="Arial Unicode MS"/>
                <a:sym typeface="Open Sans"/>
              </a:rPr>
              <a:t>YouTube </a:t>
            </a:r>
            <a:r>
              <a:rPr lang="ja-JP" altLang="en-US" sz="1200" dirty="0">
                <a:solidFill>
                  <a:srgbClr val="595959"/>
                </a:solidFill>
                <a:ea typeface="MS PGothic"/>
                <a:cs typeface="Arial Unicode MS"/>
                <a:sym typeface="Open Sans"/>
              </a:rPr>
              <a:t>では、動画が始まる直前に動画広告が再生されます。</a:t>
            </a:r>
          </a:p>
          <a:p>
            <a:pPr lvl="0"/>
            <a:r>
              <a:rPr lang="ja-JP" altLang="en-US" sz="1200" dirty="0">
                <a:solidFill>
                  <a:srgbClr val="595959"/>
                </a:solidFill>
                <a:ea typeface="MS PGothic"/>
                <a:cs typeface="Arial Unicode MS"/>
                <a:sym typeface="Open Sans"/>
              </a:rPr>
              <a:t>ユーザーは広告を視聴するか、スキップするかを選べます。</a:t>
            </a:r>
          </a:p>
        </p:txBody>
      </p:sp>
      <p:sp>
        <p:nvSpPr>
          <p:cNvPr id="79" name="Shape 79"/>
          <p:cNvSpPr txBox="1"/>
          <p:nvPr/>
        </p:nvSpPr>
        <p:spPr>
          <a:xfrm>
            <a:off x="1070767" y="1853850"/>
            <a:ext cx="5473799" cy="778499"/>
          </a:xfrm>
          <a:prstGeom prst="rect">
            <a:avLst/>
          </a:prstGeom>
          <a:noFill/>
          <a:ln>
            <a:noFill/>
          </a:ln>
        </p:spPr>
        <p:txBody>
          <a:bodyPr lIns="91425" tIns="45700" rIns="91425" bIns="45700" anchor="t" anchorCtr="0">
            <a:noAutofit/>
          </a:bodyPr>
          <a:lstStyle/>
          <a:p>
            <a:pPr lvl="0">
              <a:lnSpc>
                <a:spcPct val="115000"/>
              </a:lnSpc>
              <a:spcAft>
                <a:spcPts val="600"/>
              </a:spcAft>
              <a:buClr>
                <a:schemeClr val="dk1"/>
              </a:buClr>
              <a:buSzPct val="78571"/>
            </a:pPr>
            <a:r>
              <a:rPr lang="ja-JP" altLang="en-US" dirty="0">
                <a:solidFill>
                  <a:srgbClr val="595959"/>
                </a:solidFill>
                <a:ea typeface="MS PGothic"/>
                <a:cs typeface="Arial Unicode MS"/>
                <a:sym typeface="Open Sans"/>
              </a:rPr>
              <a:t>見込み客にあった掲載位置ととタイミングでアプローチできます。</a:t>
            </a:r>
            <a:endParaRPr lang="ja-JP" altLang="en-US" dirty="0">
              <a:ea typeface="MS PGothic"/>
              <a:cs typeface="Arial Unicode MS"/>
            </a:endParaRPr>
          </a:p>
        </p:txBody>
      </p:sp>
      <p:sp>
        <p:nvSpPr>
          <p:cNvPr id="80" name="Shape 80"/>
          <p:cNvSpPr txBox="1"/>
          <p:nvPr/>
        </p:nvSpPr>
        <p:spPr>
          <a:xfrm>
            <a:off x="1034555" y="1142850"/>
            <a:ext cx="6057725" cy="711300"/>
          </a:xfrm>
          <a:prstGeom prst="rect">
            <a:avLst/>
          </a:prstGeom>
          <a:noFill/>
          <a:ln>
            <a:noFill/>
          </a:ln>
        </p:spPr>
        <p:txBody>
          <a:bodyPr lIns="91425" tIns="45700" rIns="91425" bIns="45700" anchor="t" anchorCtr="0">
            <a:noAutofit/>
          </a:bodyPr>
          <a:lstStyle/>
          <a:p>
            <a:pPr lvl="0">
              <a:buClr>
                <a:schemeClr val="dk1"/>
              </a:buClr>
              <a:buSzPct val="25000"/>
            </a:pPr>
            <a:r>
              <a:rPr lang="ja-JP" altLang="en-US" sz="3000" dirty="0">
                <a:solidFill>
                  <a:srgbClr val="CC0000"/>
                </a:solidFill>
                <a:ea typeface="MS PGothic"/>
                <a:cs typeface="Arial Unicode MS"/>
                <a:sym typeface="Open Sans"/>
              </a:rPr>
              <a:t>動画広告の仕組み</a:t>
            </a:r>
          </a:p>
        </p:txBody>
      </p:sp>
      <p:pic>
        <p:nvPicPr>
          <p:cNvPr id="81" name="Shape 81"/>
          <p:cNvPicPr preferRelativeResize="0"/>
          <p:nvPr/>
        </p:nvPicPr>
        <p:blipFill>
          <a:blip r:embed="rId3"/>
          <a:stretch>
            <a:fillRect/>
          </a:stretch>
        </p:blipFill>
        <p:spPr>
          <a:xfrm>
            <a:off x="7297228" y="2575393"/>
            <a:ext cx="1364064" cy="778515"/>
          </a:xfrm>
          <a:prstGeom prst="rect">
            <a:avLst/>
          </a:prstGeom>
          <a:noFill/>
          <a:ln>
            <a:noFill/>
          </a:ln>
        </p:spPr>
      </p:pic>
      <p:pic>
        <p:nvPicPr>
          <p:cNvPr id="82" name="Shape 82"/>
          <p:cNvPicPr preferRelativeResize="0"/>
          <p:nvPr/>
        </p:nvPicPr>
        <p:blipFill>
          <a:blip r:embed="rId4"/>
          <a:stretch>
            <a:fillRect/>
          </a:stretch>
        </p:blipFill>
        <p:spPr>
          <a:xfrm>
            <a:off x="7298067" y="4716531"/>
            <a:ext cx="1362407" cy="778515"/>
          </a:xfrm>
          <a:prstGeom prst="rect">
            <a:avLst/>
          </a:prstGeom>
          <a:noFill/>
          <a:ln>
            <a:noFill/>
          </a:ln>
        </p:spPr>
      </p:pic>
      <p:cxnSp>
        <p:nvCxnSpPr>
          <p:cNvPr id="83" name="Shape 83"/>
          <p:cNvCxnSpPr/>
          <p:nvPr/>
        </p:nvCxnSpPr>
        <p:spPr>
          <a:xfrm>
            <a:off x="7236296" y="3356992"/>
            <a:ext cx="1503899" cy="0"/>
          </a:xfrm>
          <a:prstGeom prst="straightConnector1">
            <a:avLst/>
          </a:prstGeom>
          <a:noFill/>
          <a:ln w="19050" cap="flat">
            <a:solidFill>
              <a:schemeClr val="lt2"/>
            </a:solidFill>
            <a:prstDash val="solid"/>
            <a:round/>
            <a:headEnd type="none" w="lg" len="lg"/>
            <a:tailEnd type="none" w="lg" len="lg"/>
          </a:ln>
        </p:spPr>
      </p:cxnSp>
      <p:cxnSp>
        <p:nvCxnSpPr>
          <p:cNvPr id="84" name="Shape 84"/>
          <p:cNvCxnSpPr/>
          <p:nvPr/>
        </p:nvCxnSpPr>
        <p:spPr>
          <a:xfrm>
            <a:off x="7250877" y="4424472"/>
            <a:ext cx="1503899" cy="0"/>
          </a:xfrm>
          <a:prstGeom prst="straightConnector1">
            <a:avLst/>
          </a:prstGeom>
          <a:noFill/>
          <a:ln w="19050" cap="flat">
            <a:solidFill>
              <a:schemeClr val="lt2"/>
            </a:solidFill>
            <a:prstDash val="solid"/>
            <a:round/>
            <a:headEnd type="none" w="lg" len="lg"/>
            <a:tailEnd type="none" w="lg" len="lg"/>
          </a:ln>
        </p:spPr>
      </p:cxnSp>
      <p:cxnSp>
        <p:nvCxnSpPr>
          <p:cNvPr id="85" name="Shape 85"/>
          <p:cNvCxnSpPr/>
          <p:nvPr/>
        </p:nvCxnSpPr>
        <p:spPr>
          <a:xfrm>
            <a:off x="7250877" y="5495045"/>
            <a:ext cx="1503899" cy="0"/>
          </a:xfrm>
          <a:prstGeom prst="straightConnector1">
            <a:avLst/>
          </a:prstGeom>
          <a:noFill/>
          <a:ln w="19050" cap="flat">
            <a:solidFill>
              <a:schemeClr val="lt2"/>
            </a:solidFill>
            <a:prstDash val="solid"/>
            <a:round/>
            <a:headEnd type="none" w="lg" len="lg"/>
            <a:tailEnd type="none" w="lg" len="lg"/>
          </a:ln>
        </p:spPr>
      </p:cxnSp>
      <p:pic>
        <p:nvPicPr>
          <p:cNvPr id="86" name="Shape 86"/>
          <p:cNvPicPr preferRelativeResize="0"/>
          <p:nvPr/>
        </p:nvPicPr>
        <p:blipFill>
          <a:blip r:embed="rId5"/>
          <a:stretch>
            <a:fillRect/>
          </a:stretch>
        </p:blipFill>
        <p:spPr>
          <a:xfrm>
            <a:off x="7320787" y="3654972"/>
            <a:ext cx="1364076" cy="764846"/>
          </a:xfrm>
          <a:prstGeom prst="rect">
            <a:avLst/>
          </a:prstGeom>
          <a:noFill/>
          <a:ln>
            <a:noFill/>
          </a:ln>
        </p:spPr>
      </p:pic>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Shape 91"/>
          <p:cNvSpPr/>
          <p:nvPr/>
        </p:nvSpPr>
        <p:spPr>
          <a:xfrm>
            <a:off x="0" y="2589325"/>
            <a:ext cx="9144000" cy="235500"/>
          </a:xfrm>
          <a:prstGeom prst="rect">
            <a:avLst/>
          </a:prstGeom>
          <a:solidFill>
            <a:srgbClr val="CC0000"/>
          </a:solidFill>
          <a:ln>
            <a:noFill/>
          </a:ln>
        </p:spPr>
        <p:txBody>
          <a:bodyPr lIns="91425" tIns="91425" rIns="91425" bIns="91425" anchor="ctr" anchorCtr="0">
            <a:noAutofit/>
          </a:bodyPr>
          <a:lstStyle/>
          <a:p>
            <a:endParaRPr lang="ja-JP" altLang="en-US" dirty="0">
              <a:ea typeface="MS PGothic"/>
              <a:cs typeface="Arial Unicode MS"/>
            </a:endParaRPr>
          </a:p>
        </p:txBody>
      </p:sp>
      <p:pic>
        <p:nvPicPr>
          <p:cNvPr id="92" name="Shape 92"/>
          <p:cNvPicPr preferRelativeResize="0"/>
          <p:nvPr/>
        </p:nvPicPr>
        <p:blipFill>
          <a:blip r:embed="rId3"/>
          <a:stretch>
            <a:fillRect/>
          </a:stretch>
        </p:blipFill>
        <p:spPr>
          <a:xfrm>
            <a:off x="0" y="860659"/>
            <a:ext cx="9143999" cy="1926480"/>
          </a:xfrm>
          <a:prstGeom prst="rect">
            <a:avLst/>
          </a:prstGeom>
          <a:noFill/>
          <a:ln>
            <a:noFill/>
          </a:ln>
        </p:spPr>
      </p:pic>
      <p:sp>
        <p:nvSpPr>
          <p:cNvPr id="93" name="Shape 93"/>
          <p:cNvSpPr txBox="1"/>
          <p:nvPr/>
        </p:nvSpPr>
        <p:spPr>
          <a:xfrm>
            <a:off x="1128084" y="3598560"/>
            <a:ext cx="5964196" cy="3142808"/>
          </a:xfrm>
          <a:prstGeom prst="rect">
            <a:avLst/>
          </a:prstGeom>
          <a:noFill/>
          <a:ln>
            <a:noFill/>
          </a:ln>
        </p:spPr>
        <p:txBody>
          <a:bodyPr lIns="91425" tIns="45700" rIns="91425" bIns="45700" anchor="t" anchorCtr="0">
            <a:noAutofit/>
          </a:bodyPr>
          <a:lstStyle/>
          <a:p>
            <a:pPr marL="342900" lvl="0" indent="-342900">
              <a:buClr>
                <a:schemeClr val="dk1"/>
              </a:buClr>
              <a:buSzPct val="78571"/>
              <a:buFont typeface="+mj-lt"/>
              <a:buAutoNum type="arabicPeriod"/>
            </a:pPr>
            <a:r>
              <a:rPr lang="ja-JP" altLang="en-US" dirty="0">
                <a:solidFill>
                  <a:srgbClr val="3F3F3F"/>
                </a:solidFill>
                <a:ea typeface="MS PGothic"/>
                <a:cs typeface="Arial Unicode MS"/>
                <a:sym typeface="Open Sans"/>
              </a:rPr>
              <a:t>見込み客に広告を</a:t>
            </a:r>
            <a:r>
              <a:rPr lang="ja-JP" altLang="en-US" dirty="0" smtClean="0">
                <a:solidFill>
                  <a:srgbClr val="3F3F3F"/>
                </a:solidFill>
                <a:ea typeface="MS PGothic"/>
                <a:cs typeface="Arial Unicode MS"/>
                <a:sym typeface="Open Sans"/>
              </a:rPr>
              <a:t>表示</a:t>
            </a:r>
            <a:r>
              <a:rPr lang="ga-IE" altLang="ja-JP" dirty="0">
                <a:solidFill>
                  <a:srgbClr val="3F3F3F"/>
                </a:solidFill>
                <a:ea typeface="MS PGothic"/>
                <a:cs typeface="Arial Unicode MS"/>
                <a:sym typeface="Open Sans"/>
              </a:rPr>
              <a:t/>
            </a:r>
            <a:br>
              <a:rPr lang="ga-IE" altLang="ja-JP" dirty="0">
                <a:solidFill>
                  <a:srgbClr val="3F3F3F"/>
                </a:solidFill>
                <a:ea typeface="MS PGothic"/>
                <a:cs typeface="Arial Unicode MS"/>
                <a:sym typeface="Open Sans"/>
              </a:rPr>
            </a:br>
            <a:r>
              <a:rPr lang="ja-JP" altLang="en-US" sz="1200" dirty="0" smtClean="0">
                <a:solidFill>
                  <a:srgbClr val="595959"/>
                </a:solidFill>
                <a:ea typeface="MS PGothic"/>
                <a:cs typeface="Arial Unicode MS"/>
                <a:sym typeface="Open Sans"/>
              </a:rPr>
              <a:t>広告</a:t>
            </a:r>
            <a:r>
              <a:rPr lang="ja-JP" altLang="en-US" sz="1200" dirty="0">
                <a:solidFill>
                  <a:srgbClr val="595959"/>
                </a:solidFill>
                <a:ea typeface="MS PGothic"/>
                <a:cs typeface="Arial Unicode MS"/>
                <a:sym typeface="Open Sans"/>
              </a:rPr>
              <a:t>を表示するユーザーを絞り込むことができます。 </a:t>
            </a:r>
            <a:r>
              <a:rPr lang="ga-IE" altLang="ja-JP" sz="1200" dirty="0" smtClean="0">
                <a:solidFill>
                  <a:srgbClr val="595959"/>
                </a:solidFill>
                <a:ea typeface="MS PGothic"/>
                <a:cs typeface="Arial Unicode MS"/>
                <a:sym typeface="Open Sans"/>
              </a:rPr>
              <a:t/>
            </a:r>
            <a:br>
              <a:rPr lang="ga-IE" altLang="ja-JP" sz="1200" dirty="0" smtClean="0">
                <a:solidFill>
                  <a:srgbClr val="595959"/>
                </a:solidFill>
                <a:ea typeface="MS PGothic"/>
                <a:cs typeface="Arial Unicode MS"/>
                <a:sym typeface="Open Sans"/>
              </a:rPr>
            </a:br>
            <a:r>
              <a:rPr lang="ja-JP" altLang="en-US" sz="1200" dirty="0" smtClean="0">
                <a:solidFill>
                  <a:srgbClr val="595959"/>
                </a:solidFill>
                <a:ea typeface="MS PGothic"/>
                <a:cs typeface="Arial Unicode MS"/>
                <a:sym typeface="Open Sans"/>
              </a:rPr>
              <a:t>例</a:t>
            </a:r>
            <a:r>
              <a:rPr lang="ja-JP" altLang="en-US" sz="1200" dirty="0">
                <a:solidFill>
                  <a:srgbClr val="595959"/>
                </a:solidFill>
                <a:ea typeface="MS PGothic"/>
                <a:cs typeface="Arial Unicode MS"/>
                <a:sym typeface="Open Sans"/>
              </a:rPr>
              <a:t>：横浜にいてスポーツ ウェアのショッピングが好きな男性</a:t>
            </a:r>
            <a:r>
              <a:rPr lang="ja-JP" altLang="en-US" sz="1200" dirty="0" smtClean="0">
                <a:solidFill>
                  <a:srgbClr val="595959"/>
                </a:solidFill>
                <a:ea typeface="MS PGothic"/>
                <a:cs typeface="Arial Unicode MS"/>
                <a:sym typeface="Open Sans"/>
              </a:rPr>
              <a:t>。</a:t>
            </a:r>
            <a:endParaRPr lang="ga-IE" altLang="ja-JP" sz="1200" dirty="0" smtClean="0">
              <a:solidFill>
                <a:srgbClr val="595959"/>
              </a:solidFill>
              <a:ea typeface="MS PGothic"/>
              <a:cs typeface="Arial Unicode MS"/>
              <a:sym typeface="Open Sans"/>
            </a:endParaRPr>
          </a:p>
          <a:p>
            <a:pPr marL="342900" lvl="0" indent="-342900">
              <a:buClr>
                <a:schemeClr val="dk1"/>
              </a:buClr>
              <a:buSzPct val="78571"/>
              <a:buFont typeface="+mj-lt"/>
              <a:buAutoNum type="arabicPeriod"/>
            </a:pPr>
            <a:endParaRPr lang="ja-JP" altLang="en-US" dirty="0" smtClean="0">
              <a:ea typeface="MS PGothic"/>
              <a:cs typeface="Arial Unicode MS"/>
            </a:endParaRPr>
          </a:p>
          <a:p>
            <a:pPr marL="342900" lvl="0" indent="-342900">
              <a:buClr>
                <a:schemeClr val="dk1"/>
              </a:buClr>
              <a:buSzPct val="78571"/>
              <a:buFont typeface="+mj-lt"/>
              <a:buAutoNum type="arabicPeriod"/>
            </a:pPr>
            <a:r>
              <a:rPr lang="ja-JP" altLang="en-US" dirty="0">
                <a:solidFill>
                  <a:srgbClr val="3F3F3F"/>
                </a:solidFill>
                <a:ea typeface="MS PGothic"/>
                <a:cs typeface="Arial Unicode MS"/>
                <a:sym typeface="Open Sans"/>
              </a:rPr>
              <a:t>成果に応じた</a:t>
            </a:r>
            <a:r>
              <a:rPr lang="ja-JP" altLang="en-US" dirty="0" smtClean="0">
                <a:solidFill>
                  <a:srgbClr val="3F3F3F"/>
                </a:solidFill>
                <a:ea typeface="MS PGothic"/>
                <a:cs typeface="Arial Unicode MS"/>
                <a:sym typeface="Open Sans"/>
              </a:rPr>
              <a:t>お支払い</a:t>
            </a:r>
            <a:r>
              <a:rPr lang="ga-IE" altLang="ja-JP" dirty="0">
                <a:solidFill>
                  <a:srgbClr val="3F3F3F"/>
                </a:solidFill>
                <a:ea typeface="MS PGothic"/>
                <a:cs typeface="Arial Unicode MS"/>
                <a:sym typeface="Open Sans"/>
              </a:rPr>
              <a:t/>
            </a:r>
            <a:br>
              <a:rPr lang="ga-IE" altLang="ja-JP" dirty="0">
                <a:solidFill>
                  <a:srgbClr val="3F3F3F"/>
                </a:solidFill>
                <a:ea typeface="MS PGothic"/>
                <a:cs typeface="Arial Unicode MS"/>
                <a:sym typeface="Open Sans"/>
              </a:rPr>
            </a:br>
            <a:r>
              <a:rPr lang="ja-JP" altLang="en-US" sz="1200" dirty="0" smtClean="0">
                <a:solidFill>
                  <a:srgbClr val="595959"/>
                </a:solidFill>
                <a:ea typeface="MS PGothic"/>
                <a:cs typeface="Arial Unicode MS"/>
                <a:sym typeface="Open Sans"/>
              </a:rPr>
              <a:t>広告</a:t>
            </a:r>
            <a:r>
              <a:rPr lang="ja-JP" altLang="en-US" sz="1200" dirty="0">
                <a:solidFill>
                  <a:srgbClr val="595959"/>
                </a:solidFill>
                <a:ea typeface="MS PGothic"/>
                <a:cs typeface="Arial Unicode MS"/>
                <a:sym typeface="Open Sans"/>
              </a:rPr>
              <a:t>が視聴された場合にのみ料金が発生します。視聴されない場合は料金が発生しないため、広告費用を無駄にすることはありません</a:t>
            </a:r>
            <a:r>
              <a:rPr lang="ja-JP" altLang="en-US" sz="1200" dirty="0" smtClean="0">
                <a:solidFill>
                  <a:srgbClr val="595959"/>
                </a:solidFill>
                <a:ea typeface="MS PGothic"/>
                <a:cs typeface="Arial Unicode MS"/>
                <a:sym typeface="Open Sans"/>
              </a:rPr>
              <a:t>。</a:t>
            </a:r>
            <a:endParaRPr lang="ga-IE" altLang="ja-JP" sz="1200" dirty="0" smtClean="0">
              <a:solidFill>
                <a:srgbClr val="595959"/>
              </a:solidFill>
              <a:ea typeface="MS PGothic"/>
              <a:cs typeface="Arial Unicode MS"/>
              <a:sym typeface="Open Sans"/>
            </a:endParaRPr>
          </a:p>
          <a:p>
            <a:pPr marL="342900" lvl="0" indent="-342900">
              <a:buClr>
                <a:schemeClr val="dk1"/>
              </a:buClr>
              <a:buSzPct val="78571"/>
              <a:buFont typeface="+mj-lt"/>
              <a:buAutoNum type="arabicPeriod"/>
            </a:pPr>
            <a:endParaRPr lang="ja-JP" altLang="en-US" dirty="0" smtClean="0">
              <a:ea typeface="MS PGothic"/>
              <a:cs typeface="Arial Unicode MS"/>
            </a:endParaRPr>
          </a:p>
          <a:p>
            <a:pPr marL="342900" lvl="0" indent="-342900">
              <a:buClr>
                <a:schemeClr val="dk1"/>
              </a:buClr>
              <a:buSzPct val="78571"/>
              <a:buFont typeface="+mj-lt"/>
              <a:buAutoNum type="arabicPeriod"/>
            </a:pPr>
            <a:r>
              <a:rPr lang="ja-JP" altLang="en-US" dirty="0">
                <a:solidFill>
                  <a:srgbClr val="3F3F3F"/>
                </a:solidFill>
                <a:ea typeface="MS PGothic"/>
                <a:cs typeface="Arial Unicode MS"/>
                <a:sym typeface="Open Sans"/>
              </a:rPr>
              <a:t>成果を</a:t>
            </a:r>
            <a:r>
              <a:rPr lang="ja-JP" altLang="en-US" dirty="0" smtClean="0">
                <a:solidFill>
                  <a:srgbClr val="3F3F3F"/>
                </a:solidFill>
                <a:ea typeface="MS PGothic"/>
                <a:cs typeface="Arial Unicode MS"/>
                <a:sym typeface="Open Sans"/>
              </a:rPr>
              <a:t>確認</a:t>
            </a:r>
            <a:r>
              <a:rPr lang="ga-IE" altLang="ja-JP" dirty="0">
                <a:solidFill>
                  <a:srgbClr val="3F3F3F"/>
                </a:solidFill>
                <a:ea typeface="MS PGothic"/>
                <a:cs typeface="Arial Unicode MS"/>
                <a:sym typeface="Open Sans"/>
              </a:rPr>
              <a:t/>
            </a:r>
            <a:br>
              <a:rPr lang="ga-IE" altLang="ja-JP" dirty="0">
                <a:solidFill>
                  <a:srgbClr val="3F3F3F"/>
                </a:solidFill>
                <a:ea typeface="MS PGothic"/>
                <a:cs typeface="Arial Unicode MS"/>
                <a:sym typeface="Open Sans"/>
              </a:rPr>
            </a:br>
            <a:r>
              <a:rPr lang="en-US" altLang="ja-JP" sz="1200" dirty="0" err="1" smtClean="0">
                <a:solidFill>
                  <a:srgbClr val="595959"/>
                </a:solidFill>
                <a:ea typeface="MS PGothic"/>
                <a:cs typeface="Arial Unicode MS"/>
                <a:sym typeface="Open Sans"/>
              </a:rPr>
              <a:t>AdWords</a:t>
            </a:r>
            <a:r>
              <a:rPr lang="en-US" altLang="ja-JP" sz="1200" dirty="0" smtClean="0">
                <a:solidFill>
                  <a:srgbClr val="595959"/>
                </a:solidFill>
                <a:ea typeface="MS PGothic"/>
                <a:cs typeface="Arial Unicode MS"/>
                <a:sym typeface="Open Sans"/>
              </a:rPr>
              <a:t> </a:t>
            </a:r>
            <a:r>
              <a:rPr lang="ja-JP" altLang="en-US" sz="1200" dirty="0">
                <a:solidFill>
                  <a:srgbClr val="595959"/>
                </a:solidFill>
                <a:ea typeface="MS PGothic"/>
                <a:cs typeface="Arial Unicode MS"/>
                <a:sym typeface="Open Sans"/>
              </a:rPr>
              <a:t>と同じように、アナリティクス ツールを通じて動画広告の掲載状況を把握できます</a:t>
            </a:r>
            <a:r>
              <a:rPr lang="ja-JP" altLang="en-US" sz="1200" dirty="0" smtClean="0">
                <a:solidFill>
                  <a:srgbClr val="595959"/>
                </a:solidFill>
                <a:ea typeface="MS PGothic"/>
                <a:cs typeface="Arial Unicode MS"/>
                <a:sym typeface="Open Sans"/>
              </a:rPr>
              <a:t>。</a:t>
            </a:r>
            <a:endParaRPr lang="ga-IE" altLang="ja-JP" sz="1200" dirty="0" smtClean="0">
              <a:solidFill>
                <a:srgbClr val="595959"/>
              </a:solidFill>
              <a:ea typeface="MS PGothic"/>
              <a:cs typeface="Arial Unicode MS"/>
              <a:sym typeface="Open Sans"/>
            </a:endParaRPr>
          </a:p>
          <a:p>
            <a:pPr marL="342900" lvl="0" indent="-342900">
              <a:buClr>
                <a:schemeClr val="dk1"/>
              </a:buClr>
              <a:buSzPct val="78571"/>
              <a:buFont typeface="+mj-lt"/>
              <a:buAutoNum type="arabicPeriod"/>
            </a:pPr>
            <a:endParaRPr lang="ja-JP" altLang="en-US" dirty="0" smtClean="0">
              <a:ea typeface="MS PGothic"/>
              <a:cs typeface="Arial Unicode MS"/>
            </a:endParaRPr>
          </a:p>
          <a:p>
            <a:pPr marL="342900" lvl="0" indent="-342900">
              <a:buClr>
                <a:schemeClr val="dk1"/>
              </a:buClr>
              <a:buSzPct val="78571"/>
              <a:buFont typeface="+mj-lt"/>
              <a:buAutoNum type="arabicPeriod"/>
            </a:pPr>
            <a:r>
              <a:rPr lang="ja-JP" altLang="en-US" dirty="0" smtClean="0">
                <a:solidFill>
                  <a:srgbClr val="3F3F3F"/>
                </a:solidFill>
                <a:ea typeface="MS PGothic"/>
                <a:cs typeface="Arial Unicode MS"/>
                <a:sym typeface="Open Sans"/>
              </a:rPr>
              <a:t>動画がわずか数時間で検索上位に表示されるケースが多い</a:t>
            </a:r>
            <a:r>
              <a:rPr lang="ga-IE" altLang="ja-JP" dirty="0">
                <a:solidFill>
                  <a:srgbClr val="3F3F3F"/>
                </a:solidFill>
                <a:ea typeface="MS PGothic"/>
                <a:cs typeface="Arial Unicode MS"/>
                <a:sym typeface="Open Sans"/>
              </a:rPr>
              <a:t/>
            </a:r>
            <a:br>
              <a:rPr lang="ga-IE" altLang="ja-JP" dirty="0">
                <a:solidFill>
                  <a:srgbClr val="3F3F3F"/>
                </a:solidFill>
                <a:ea typeface="MS PGothic"/>
                <a:cs typeface="Arial Unicode MS"/>
                <a:sym typeface="Open Sans"/>
              </a:rPr>
            </a:br>
            <a:r>
              <a:rPr lang="ja-JP" altLang="en-US" sz="1200" dirty="0" smtClean="0">
                <a:solidFill>
                  <a:srgbClr val="595959"/>
                </a:solidFill>
                <a:ea typeface="MS PGothic"/>
                <a:cs typeface="Arial Unicode MS"/>
                <a:sym typeface="Open Sans"/>
              </a:rPr>
              <a:t>サムネイル付きの検索結果はクリック率が高い。短時間での上位表示はイベント告知やキャンペーンにも最適！</a:t>
            </a:r>
            <a:endParaRPr lang="ja-JP" altLang="en-US" dirty="0">
              <a:ea typeface="MS PGothic"/>
              <a:cs typeface="Arial Unicode MS"/>
            </a:endParaRPr>
          </a:p>
        </p:txBody>
      </p:sp>
      <p:sp>
        <p:nvSpPr>
          <p:cNvPr id="94" name="Shape 94"/>
          <p:cNvSpPr txBox="1"/>
          <p:nvPr/>
        </p:nvSpPr>
        <p:spPr>
          <a:xfrm>
            <a:off x="5672475" y="5232125"/>
            <a:ext cx="4099500" cy="2726700"/>
          </a:xfrm>
          <a:prstGeom prst="rect">
            <a:avLst/>
          </a:prstGeom>
          <a:noFill/>
          <a:ln>
            <a:noFill/>
          </a:ln>
        </p:spPr>
        <p:txBody>
          <a:bodyPr lIns="91425" tIns="91425" rIns="91425" bIns="91425" anchor="t" anchorCtr="0">
            <a:noAutofit/>
          </a:bodyPr>
          <a:lstStyle/>
          <a:p>
            <a:endParaRPr lang="ja-JP" altLang="en-US" dirty="0">
              <a:ea typeface="MS PGothic"/>
              <a:cs typeface="Arial Unicode MS"/>
            </a:endParaRPr>
          </a:p>
        </p:txBody>
      </p:sp>
      <p:sp>
        <p:nvSpPr>
          <p:cNvPr id="95" name="Shape 95"/>
          <p:cNvSpPr txBox="1"/>
          <p:nvPr/>
        </p:nvSpPr>
        <p:spPr>
          <a:xfrm>
            <a:off x="1043608" y="2982145"/>
            <a:ext cx="6286200" cy="572399"/>
          </a:xfrm>
          <a:prstGeom prst="rect">
            <a:avLst/>
          </a:prstGeom>
          <a:noFill/>
          <a:ln>
            <a:noFill/>
          </a:ln>
        </p:spPr>
        <p:txBody>
          <a:bodyPr lIns="91425" tIns="45700" rIns="91425" bIns="45700" anchor="t" anchorCtr="0">
            <a:noAutofit/>
          </a:bodyPr>
          <a:lstStyle/>
          <a:p>
            <a:pPr lvl="0">
              <a:buClr>
                <a:schemeClr val="dk1"/>
              </a:buClr>
              <a:buSzPct val="25000"/>
            </a:pPr>
            <a:r>
              <a:rPr lang="ja-JP" altLang="en-US" sz="3000" dirty="0">
                <a:solidFill>
                  <a:srgbClr val="CC0000"/>
                </a:solidFill>
                <a:ea typeface="MS PGothic"/>
                <a:cs typeface="Arial Unicode MS"/>
                <a:sym typeface="Open Sans"/>
              </a:rPr>
              <a:t>動画広告のメリット</a:t>
            </a:r>
          </a:p>
        </p:txBody>
      </p:sp>
      <p:pic>
        <p:nvPicPr>
          <p:cNvPr id="2" name="図 1"/>
          <p:cNvPicPr>
            <a:picLocks noChangeAspect="1"/>
          </p:cNvPicPr>
          <p:nvPr/>
        </p:nvPicPr>
        <p:blipFill>
          <a:blip r:embed="rId4"/>
          <a:stretch>
            <a:fillRect/>
          </a:stretch>
        </p:blipFill>
        <p:spPr>
          <a:xfrm>
            <a:off x="6732240" y="1370261"/>
            <a:ext cx="2347872" cy="2210301"/>
          </a:xfrm>
          <a:prstGeom prst="rect">
            <a:avLst/>
          </a:prstGeom>
        </p:spPr>
      </p:pic>
      <p:pic>
        <p:nvPicPr>
          <p:cNvPr id="3" name="図 2"/>
          <p:cNvPicPr>
            <a:picLocks noChangeAspect="1"/>
          </p:cNvPicPr>
          <p:nvPr/>
        </p:nvPicPr>
        <p:blipFill>
          <a:blip r:embed="rId5"/>
          <a:stretch>
            <a:fillRect/>
          </a:stretch>
        </p:blipFill>
        <p:spPr>
          <a:xfrm>
            <a:off x="7092280" y="4033663"/>
            <a:ext cx="1876779" cy="2472295"/>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図 3"/>
          <p:cNvPicPr>
            <a:picLocks noChangeAspect="1"/>
          </p:cNvPicPr>
          <p:nvPr/>
        </p:nvPicPr>
        <p:blipFill>
          <a:blip r:embed="rId2"/>
          <a:stretch>
            <a:fillRect/>
          </a:stretch>
        </p:blipFill>
        <p:spPr>
          <a:xfrm>
            <a:off x="323528" y="188640"/>
            <a:ext cx="7308304" cy="3292950"/>
          </a:xfrm>
          <a:prstGeom prst="rect">
            <a:avLst/>
          </a:prstGeom>
        </p:spPr>
      </p:pic>
      <p:pic>
        <p:nvPicPr>
          <p:cNvPr id="5" name="図 4"/>
          <p:cNvPicPr>
            <a:picLocks noChangeAspect="1"/>
          </p:cNvPicPr>
          <p:nvPr/>
        </p:nvPicPr>
        <p:blipFill>
          <a:blip r:embed="rId3"/>
          <a:stretch>
            <a:fillRect/>
          </a:stretch>
        </p:blipFill>
        <p:spPr>
          <a:xfrm>
            <a:off x="315961" y="3573016"/>
            <a:ext cx="5749014" cy="2900489"/>
          </a:xfrm>
          <a:prstGeom prst="rect">
            <a:avLst/>
          </a:prstGeom>
        </p:spPr>
      </p:pic>
      <p:sp>
        <p:nvSpPr>
          <p:cNvPr id="6" name="角丸四角形 5"/>
          <p:cNvSpPr/>
          <p:nvPr/>
        </p:nvSpPr>
        <p:spPr>
          <a:xfrm>
            <a:off x="6516216" y="4077072"/>
            <a:ext cx="2016224"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p:cNvSpPr txBox="1"/>
          <p:nvPr/>
        </p:nvSpPr>
        <p:spPr>
          <a:xfrm>
            <a:off x="6677652" y="4284596"/>
            <a:ext cx="1908359" cy="738664"/>
          </a:xfrm>
          <a:prstGeom prst="rect">
            <a:avLst/>
          </a:prstGeom>
          <a:noFill/>
        </p:spPr>
        <p:txBody>
          <a:bodyPr wrap="square" rtlCol="0">
            <a:spAutoFit/>
          </a:bodyPr>
          <a:lstStyle/>
          <a:p>
            <a:r>
              <a:rPr kumimoji="1" lang="en-US" altLang="ja-JP" dirty="0" smtClean="0">
                <a:solidFill>
                  <a:schemeClr val="bg1"/>
                </a:solidFill>
              </a:rPr>
              <a:t>5</a:t>
            </a:r>
            <a:r>
              <a:rPr kumimoji="1" lang="ja-JP" altLang="en-US" dirty="0" smtClean="0">
                <a:solidFill>
                  <a:schemeClr val="bg1"/>
                </a:solidFill>
              </a:rPr>
              <a:t>円の視聴単価で</a:t>
            </a:r>
            <a:endParaRPr kumimoji="1" lang="en-US" altLang="ja-JP" dirty="0" smtClean="0">
              <a:solidFill>
                <a:schemeClr val="bg1"/>
              </a:solidFill>
            </a:endParaRPr>
          </a:p>
          <a:p>
            <a:r>
              <a:rPr kumimoji="1" lang="ja-JP" altLang="en-US" dirty="0">
                <a:solidFill>
                  <a:schemeClr val="bg1"/>
                </a:solidFill>
              </a:rPr>
              <a:t>多</a:t>
            </a:r>
            <a:r>
              <a:rPr kumimoji="1" lang="ja-JP" altLang="en-US" dirty="0" smtClean="0">
                <a:solidFill>
                  <a:schemeClr val="bg1"/>
                </a:solidFill>
              </a:rPr>
              <a:t>くの見込み客を</a:t>
            </a:r>
            <a:endParaRPr kumimoji="1" lang="en-US" altLang="ja-JP" dirty="0" smtClean="0">
              <a:solidFill>
                <a:schemeClr val="bg1"/>
              </a:solidFill>
            </a:endParaRPr>
          </a:p>
          <a:p>
            <a:r>
              <a:rPr kumimoji="1" lang="ja-JP" altLang="en-US" dirty="0">
                <a:solidFill>
                  <a:schemeClr val="bg1"/>
                </a:solidFill>
              </a:rPr>
              <a:t>獲得</a:t>
            </a:r>
            <a:r>
              <a:rPr kumimoji="1" lang="ja-JP" altLang="en-US" dirty="0" smtClean="0">
                <a:solidFill>
                  <a:schemeClr val="bg1"/>
                </a:solidFill>
              </a:rPr>
              <a:t>する有効手段</a:t>
            </a:r>
            <a:endParaRPr kumimoji="1" lang="ja-JP" altLang="en-US" dirty="0">
              <a:solidFill>
                <a:schemeClr val="bg1"/>
              </a:solidFill>
            </a:endParaRPr>
          </a:p>
        </p:txBody>
      </p:sp>
      <p:sp>
        <p:nvSpPr>
          <p:cNvPr id="8" name="正方形/長方形 7"/>
          <p:cNvSpPr/>
          <p:nvPr/>
        </p:nvSpPr>
        <p:spPr>
          <a:xfrm>
            <a:off x="4860032" y="2996952"/>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正方形/長方形 8"/>
          <p:cNvSpPr/>
          <p:nvPr/>
        </p:nvSpPr>
        <p:spPr>
          <a:xfrm>
            <a:off x="5364088" y="2996952"/>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6677652" y="2996952"/>
            <a:ext cx="432048" cy="216024"/>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64209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908720"/>
            <a:ext cx="7416824" cy="526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188640"/>
            <a:ext cx="1351045" cy="5790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タイトル 1"/>
          <p:cNvSpPr txBox="1">
            <a:spLocks/>
          </p:cNvSpPr>
          <p:nvPr/>
        </p:nvSpPr>
        <p:spPr>
          <a:xfrm>
            <a:off x="2051720" y="188640"/>
            <a:ext cx="6192688" cy="498475"/>
          </a:xfrm>
          <a:prstGeom prst="rect">
            <a:avLst/>
          </a:prstGeom>
        </p:spPr>
        <p:txBody>
          <a:bodyPr lIns="0" tIns="91425" rIns="91425" bIns="91425" anchor="b" anchorCtr="0">
            <a:noAutofit/>
          </a:bodyPr>
          <a:lstStyle>
            <a:defPPr marR="0" algn="l" rtl="0">
              <a:lnSpc>
                <a:spcPct val="100000"/>
              </a:lnSpc>
              <a:spcBef>
                <a:spcPts val="0"/>
              </a:spcBef>
              <a:spcAft>
                <a:spcPts val="0"/>
              </a:spcAft>
            </a:defPPr>
            <a:lvl1pPr marL="0" marR="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1pPr>
            <a:lvl2pPr marL="0" marR="0" indent="228600" algn="l" rtl="0">
              <a:lnSpc>
                <a:spcPct val="100000"/>
              </a:lnSpc>
              <a:spcBef>
                <a:spcPts val="0"/>
              </a:spcBef>
              <a:spcAft>
                <a:spcPts val="0"/>
              </a:spcAft>
              <a:buClr>
                <a:schemeClr val="dk1"/>
              </a:buClr>
              <a:buSzPct val="100000"/>
              <a:buNone/>
              <a:defRPr sz="3600" b="1" i="0" u="none" strike="noStrike" cap="none" baseline="0">
                <a:solidFill>
                  <a:schemeClr val="dk1"/>
                </a:solidFill>
                <a:latin typeface="Arial"/>
                <a:ea typeface="Arial"/>
                <a:cs typeface="Arial"/>
                <a:sym typeface="Arial"/>
              </a:defRPr>
            </a:lvl2pPr>
            <a:lvl3pPr marL="0" indent="228600">
              <a:buClr>
                <a:schemeClr val="dk1"/>
              </a:buClr>
              <a:buSzPct val="100000"/>
              <a:buNone/>
              <a:defRPr sz="3600" b="1">
                <a:solidFill>
                  <a:schemeClr val="dk1"/>
                </a:solidFill>
              </a:defRPr>
            </a:lvl3pPr>
            <a:lvl4pPr marL="0" indent="228600">
              <a:buClr>
                <a:schemeClr val="dk1"/>
              </a:buClr>
              <a:buSzPct val="100000"/>
              <a:buNone/>
              <a:defRPr sz="3600" b="1">
                <a:solidFill>
                  <a:schemeClr val="dk1"/>
                </a:solidFill>
              </a:defRPr>
            </a:lvl4pPr>
            <a:lvl5pPr marL="0" indent="228600">
              <a:buClr>
                <a:schemeClr val="dk1"/>
              </a:buClr>
              <a:buSzPct val="100000"/>
              <a:buNone/>
              <a:defRPr sz="3600" b="1">
                <a:solidFill>
                  <a:schemeClr val="dk1"/>
                </a:solidFill>
              </a:defRPr>
            </a:lvl5pPr>
            <a:lvl6pPr marL="0" indent="228600">
              <a:buClr>
                <a:schemeClr val="dk1"/>
              </a:buClr>
              <a:buSzPct val="100000"/>
              <a:buNone/>
              <a:defRPr sz="3600" b="1">
                <a:solidFill>
                  <a:schemeClr val="dk1"/>
                </a:solidFill>
              </a:defRPr>
            </a:lvl6pPr>
            <a:lvl7pPr marL="0" indent="228600">
              <a:buClr>
                <a:schemeClr val="dk1"/>
              </a:buClr>
              <a:buSzPct val="100000"/>
              <a:buNone/>
              <a:defRPr sz="3600" b="1">
                <a:solidFill>
                  <a:schemeClr val="dk1"/>
                </a:solidFill>
              </a:defRPr>
            </a:lvl7pPr>
            <a:lvl8pPr marL="0" indent="228600">
              <a:buClr>
                <a:schemeClr val="dk1"/>
              </a:buClr>
              <a:buSzPct val="100000"/>
              <a:buNone/>
              <a:defRPr sz="3600" b="1">
                <a:solidFill>
                  <a:schemeClr val="dk1"/>
                </a:solidFill>
              </a:defRPr>
            </a:lvl8pPr>
            <a:lvl9pPr marL="0" indent="228600">
              <a:buClr>
                <a:schemeClr val="dk1"/>
              </a:buClr>
              <a:buSzPct val="100000"/>
              <a:buNone/>
              <a:defRPr sz="3600" b="1">
                <a:solidFill>
                  <a:schemeClr val="dk1"/>
                </a:solidFill>
              </a:defRPr>
            </a:lvl9pPr>
          </a:lstStyle>
          <a:p>
            <a:r>
              <a:rPr lang="ja-JP" altLang="en-US" sz="1800" smtClean="0">
                <a:latin typeface="HG創英角ｺﾞｼｯｸUB" pitchFamily="49" charset="-128"/>
                <a:ea typeface="HG創英角ｺﾞｼｯｸUB" pitchFamily="49" charset="-128"/>
              </a:rPr>
              <a:t>ＧＤＮ（Ｇｏｏｇｌｅディスプレイネットワーク広告）</a:t>
            </a:r>
            <a:endParaRPr kumimoji="1" lang="ja-JP" altLang="en-US" sz="1800" dirty="0" smtClean="0">
              <a:latin typeface="HG創英角ｺﾞｼｯｸUB" pitchFamily="49" charset="-128"/>
              <a:ea typeface="HG創英角ｺﾞｼｯｸUB" pitchFamily="49" charset="-128"/>
            </a:endParaRPr>
          </a:p>
        </p:txBody>
      </p:sp>
      <p:sp>
        <p:nvSpPr>
          <p:cNvPr id="6" name="正方形/長方形 5"/>
          <p:cNvSpPr/>
          <p:nvPr/>
        </p:nvSpPr>
        <p:spPr>
          <a:xfrm>
            <a:off x="467544" y="1988840"/>
            <a:ext cx="8064896" cy="4392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 name="図 6"/>
          <p:cNvPicPr>
            <a:picLocks noChangeAspect="1"/>
          </p:cNvPicPr>
          <p:nvPr/>
        </p:nvPicPr>
        <p:blipFill>
          <a:blip r:embed="rId4"/>
          <a:stretch>
            <a:fillRect/>
          </a:stretch>
        </p:blipFill>
        <p:spPr>
          <a:xfrm>
            <a:off x="1043608" y="2204864"/>
            <a:ext cx="5976664" cy="4335776"/>
          </a:xfrm>
          <a:prstGeom prst="rect">
            <a:avLst/>
          </a:prstGeom>
        </p:spPr>
      </p:pic>
      <p:sp>
        <p:nvSpPr>
          <p:cNvPr id="8" name="正方形/長方形 7"/>
          <p:cNvSpPr/>
          <p:nvPr/>
        </p:nvSpPr>
        <p:spPr>
          <a:xfrm>
            <a:off x="1043608" y="2132856"/>
            <a:ext cx="590465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ネットでサイトを閲覧している時に、関連性の高い広告が配信</a:t>
            </a:r>
            <a:endParaRPr kumimoji="1" lang="ja-JP" altLang="en-US" dirty="0">
              <a:solidFill>
                <a:srgbClr val="FF0000"/>
              </a:solidFill>
            </a:endParaRPr>
          </a:p>
        </p:txBody>
      </p:sp>
      <p:sp>
        <p:nvSpPr>
          <p:cNvPr id="9" name="正方形/長方形 8"/>
          <p:cNvSpPr/>
          <p:nvPr/>
        </p:nvSpPr>
        <p:spPr>
          <a:xfrm>
            <a:off x="1143066" y="3542340"/>
            <a:ext cx="3788974" cy="31870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正方形/長方形 9"/>
          <p:cNvSpPr/>
          <p:nvPr/>
        </p:nvSpPr>
        <p:spPr>
          <a:xfrm>
            <a:off x="5053777" y="3395368"/>
            <a:ext cx="1833055" cy="161780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正方形/長方形 10"/>
          <p:cNvSpPr/>
          <p:nvPr/>
        </p:nvSpPr>
        <p:spPr>
          <a:xfrm>
            <a:off x="2533497" y="4075592"/>
            <a:ext cx="13681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サイトの内容</a:t>
            </a:r>
            <a:endParaRPr kumimoji="1" lang="ja-JP" altLang="en-US" dirty="0">
              <a:solidFill>
                <a:srgbClr val="FF0000"/>
              </a:solidFill>
            </a:endParaRPr>
          </a:p>
        </p:txBody>
      </p:sp>
      <p:sp>
        <p:nvSpPr>
          <p:cNvPr id="12" name="正方形/長方形 11"/>
          <p:cNvSpPr/>
          <p:nvPr/>
        </p:nvSpPr>
        <p:spPr>
          <a:xfrm>
            <a:off x="7056276" y="3822906"/>
            <a:ext cx="1368152" cy="3600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smtClean="0">
                <a:solidFill>
                  <a:srgbClr val="FF0000"/>
                </a:solidFill>
              </a:rPr>
              <a:t>サイトの内容に関連した広告</a:t>
            </a:r>
            <a:endParaRPr kumimoji="1" lang="ja-JP" altLang="en-US" dirty="0">
              <a:solidFill>
                <a:srgbClr val="FF0000"/>
              </a:solidFill>
            </a:endParaRPr>
          </a:p>
        </p:txBody>
      </p:sp>
    </p:spTree>
    <p:extLst>
      <p:ext uri="{BB962C8B-B14F-4D97-AF65-F5344CB8AC3E}">
        <p14:creationId xmlns:p14="http://schemas.microsoft.com/office/powerpoint/2010/main" val="32447836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670082"/>
            <a:ext cx="8374335" cy="57445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正方形/長方形 5"/>
          <p:cNvSpPr/>
          <p:nvPr/>
        </p:nvSpPr>
        <p:spPr>
          <a:xfrm>
            <a:off x="6228184" y="116632"/>
            <a:ext cx="2808312" cy="5040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dirty="0" err="1" smtClean="0">
                <a:solidFill>
                  <a:schemeClr val="tx1"/>
                </a:solidFill>
              </a:rPr>
              <a:t>Adwords</a:t>
            </a:r>
            <a:r>
              <a:rPr lang="ja-JP" altLang="en-US" dirty="0" smtClean="0">
                <a:solidFill>
                  <a:schemeClr val="tx1"/>
                </a:solidFill>
              </a:rPr>
              <a:t>　</a:t>
            </a:r>
            <a:r>
              <a:rPr kumimoji="1" lang="en-US" altLang="ja-JP" dirty="0" smtClean="0">
                <a:solidFill>
                  <a:schemeClr val="tx1"/>
                </a:solidFill>
              </a:rPr>
              <a:t> </a:t>
            </a:r>
            <a:r>
              <a:rPr kumimoji="1" lang="ja-JP" altLang="en-US" dirty="0" smtClean="0">
                <a:solidFill>
                  <a:schemeClr val="tx1"/>
                </a:solidFill>
              </a:rPr>
              <a:t>概要説明資料</a:t>
            </a:r>
            <a:endParaRPr kumimoji="1" lang="ja-JP" altLang="en-US" dirty="0">
              <a:solidFill>
                <a:schemeClr val="tx1"/>
              </a:solidFill>
            </a:endParaRPr>
          </a:p>
        </p:txBody>
      </p:sp>
      <p:sp>
        <p:nvSpPr>
          <p:cNvPr id="7" name="タイトル 1"/>
          <p:cNvSpPr>
            <a:spLocks noGrp="1"/>
          </p:cNvSpPr>
          <p:nvPr>
            <p:ph type="title" idx="4294967295"/>
          </p:nvPr>
        </p:nvSpPr>
        <p:spPr>
          <a:xfrm>
            <a:off x="95283" y="0"/>
            <a:ext cx="6192688" cy="498475"/>
          </a:xfrm>
        </p:spPr>
        <p:txBody>
          <a:bodyPr lIns="0" anchor="b">
            <a:noAutofit/>
          </a:bodyPr>
          <a:lstStyle/>
          <a:p>
            <a:pPr algn="l" eaLnBrk="1" hangingPunct="1"/>
            <a:r>
              <a:rPr lang="ja-JP" altLang="en-US" sz="1800" dirty="0" smtClean="0">
                <a:latin typeface="HG創英角ｺﾞｼｯｸUB" pitchFamily="49" charset="-128"/>
                <a:ea typeface="HG創英角ｺﾞｼｯｸUB" pitchFamily="49" charset="-128"/>
              </a:rPr>
              <a:t>ＧＤＮ（Ｇｏｏｇｌｅディスプレイネットワーク広告）</a:t>
            </a:r>
            <a:endParaRPr kumimoji="1" lang="ja-JP" altLang="en-US" sz="1800" dirty="0" smtClean="0">
              <a:latin typeface="HG創英角ｺﾞｼｯｸUB" pitchFamily="49" charset="-128"/>
              <a:ea typeface="HG創英角ｺﾞｼｯｸUB" pitchFamily="49" charset="-128"/>
            </a:endParaRPr>
          </a:p>
        </p:txBody>
      </p:sp>
      <p:sp>
        <p:nvSpPr>
          <p:cNvPr id="5" name="テキスト ボックス 4"/>
          <p:cNvSpPr txBox="1"/>
          <p:nvPr/>
        </p:nvSpPr>
        <p:spPr>
          <a:xfrm>
            <a:off x="4427984" y="620688"/>
            <a:ext cx="936104" cy="369332"/>
          </a:xfrm>
          <a:prstGeom prst="rect">
            <a:avLst/>
          </a:prstGeom>
          <a:solidFill>
            <a:schemeClr val="tx2">
              <a:lumMod val="40000"/>
              <a:lumOff val="60000"/>
            </a:schemeClr>
          </a:solidFill>
        </p:spPr>
        <p:txBody>
          <a:bodyPr wrap="square" rtlCol="0">
            <a:spAutoFit/>
          </a:bodyPr>
          <a:lstStyle/>
          <a:p>
            <a:r>
              <a:rPr kumimoji="1" lang="ja-JP" altLang="en-US" dirty="0" smtClean="0"/>
              <a:t>お奨め　</a:t>
            </a:r>
            <a:endParaRPr kumimoji="1" lang="ja-JP" altLang="en-US" dirty="0"/>
          </a:p>
        </p:txBody>
      </p:sp>
    </p:spTree>
    <p:extLst>
      <p:ext uri="{BB962C8B-B14F-4D97-AF65-F5344CB8AC3E}">
        <p14:creationId xmlns:p14="http://schemas.microsoft.com/office/powerpoint/2010/main" val="2705688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772066" y="1443363"/>
            <a:ext cx="2511162" cy="23603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3047" y="1443363"/>
            <a:ext cx="2255299" cy="18697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9" name="Shape 179"/>
          <p:cNvSpPr/>
          <p:nvPr/>
        </p:nvSpPr>
        <p:spPr>
          <a:xfrm>
            <a:off x="525563" y="4020058"/>
            <a:ext cx="3677202" cy="2142495"/>
          </a:xfrm>
          <a:prstGeom prst="roundRect">
            <a:avLst>
              <a:gd name="adj" fmla="val 16667"/>
            </a:avLst>
          </a:prstGeom>
          <a:noFill/>
          <a:ln w="38100" cap="flat">
            <a:solidFill>
              <a:srgbClr val="00B050"/>
            </a:solidFill>
            <a:prstDash val="dash"/>
            <a:round/>
            <a:headEnd type="none" w="med" len="med"/>
            <a:tailEnd type="none" w="med" len="med"/>
          </a:ln>
        </p:spPr>
        <p:txBody>
          <a:bodyPr lIns="80134" tIns="40056" rIns="80134" bIns="40056" anchor="ctr" anchorCtr="0">
            <a:noAutofit/>
          </a:bodyPr>
          <a:lstStyle/>
          <a:p>
            <a:endParaRPr>
              <a:solidFill>
                <a:schemeClr val="dk1"/>
              </a:solidFill>
              <a:latin typeface="Arial"/>
              <a:ea typeface="Arial"/>
              <a:cs typeface="Arial"/>
              <a:sym typeface="Arial"/>
            </a:endParaRPr>
          </a:p>
        </p:txBody>
      </p:sp>
      <p:sp>
        <p:nvSpPr>
          <p:cNvPr id="180" name="Shape 180"/>
          <p:cNvSpPr txBox="1"/>
          <p:nvPr/>
        </p:nvSpPr>
        <p:spPr>
          <a:xfrm>
            <a:off x="525563" y="401717"/>
            <a:ext cx="7037188" cy="460752"/>
          </a:xfrm>
          <a:prstGeom prst="rect">
            <a:avLst/>
          </a:prstGeom>
          <a:noFill/>
          <a:ln>
            <a:noFill/>
          </a:ln>
        </p:spPr>
        <p:txBody>
          <a:bodyPr lIns="0" tIns="40056" rIns="0" bIns="40056" anchor="t" anchorCtr="0">
            <a:noAutofit/>
          </a:bodyPr>
          <a:lstStyle/>
          <a:p>
            <a:pPr>
              <a:buSzPct val="25000"/>
            </a:pPr>
            <a:r>
              <a:rPr lang="ja-JP" altLang="en-US" sz="2100" dirty="0" smtClean="0">
                <a:latin typeface="HGｺﾞｼｯｸE" panose="020B0909000000000000" pitchFamily="49" charset="-128"/>
                <a:ea typeface="HGｺﾞｼｯｸE" panose="020B0909000000000000" pitchFamily="49" charset="-128"/>
                <a:cs typeface="Arial"/>
                <a:sym typeface="Arial"/>
              </a:rPr>
              <a:t>リマーケティング広告とは</a:t>
            </a:r>
            <a:endParaRPr lang="ja-JP" altLang="en-US" sz="2100" dirty="0">
              <a:latin typeface="HGｺﾞｼｯｸE" panose="020B0909000000000000" pitchFamily="49" charset="-128"/>
              <a:ea typeface="HGｺﾞｼｯｸE" panose="020B0909000000000000" pitchFamily="49" charset="-128"/>
              <a:cs typeface="Arial"/>
              <a:sym typeface="Arial"/>
            </a:endParaRPr>
          </a:p>
        </p:txBody>
      </p:sp>
      <p:sp>
        <p:nvSpPr>
          <p:cNvPr id="181" name="Shape 181"/>
          <p:cNvSpPr txBox="1"/>
          <p:nvPr/>
        </p:nvSpPr>
        <p:spPr>
          <a:xfrm>
            <a:off x="435858" y="862469"/>
            <a:ext cx="8425785" cy="795578"/>
          </a:xfrm>
          <a:prstGeom prst="rect">
            <a:avLst/>
          </a:prstGeom>
          <a:noFill/>
          <a:ln>
            <a:noFill/>
          </a:ln>
        </p:spPr>
        <p:txBody>
          <a:bodyPr lIns="80134" tIns="40056" rIns="80134" bIns="40056" anchor="t" anchorCtr="0">
            <a:noAutofit/>
          </a:bodyPr>
          <a:lstStyle/>
          <a:p>
            <a:pPr>
              <a:buSzPct val="25000"/>
            </a:pPr>
            <a:r>
              <a:rPr lang="ja-JP" altLang="en-US" sz="1200" dirty="0">
                <a:solidFill>
                  <a:schemeClr val="dk1"/>
                </a:solidFill>
                <a:latin typeface="Arial"/>
                <a:ea typeface="Arial"/>
                <a:cs typeface="Arial"/>
                <a:sym typeface="Arial"/>
              </a:rPr>
              <a:t>「サイトに訪れたユーザー」は貴社商品に最も興味がある</a:t>
            </a:r>
            <a:r>
              <a:rPr lang="ja-JP" altLang="en-US" sz="1200" dirty="0">
                <a:solidFill>
                  <a:srgbClr val="C00000"/>
                </a:solidFill>
                <a:latin typeface="Arial"/>
                <a:ea typeface="Arial"/>
                <a:cs typeface="Arial"/>
                <a:sym typeface="Arial"/>
              </a:rPr>
              <a:t>見込み客</a:t>
            </a:r>
            <a:r>
              <a:rPr lang="ja-JP" altLang="en-US" sz="1200" dirty="0">
                <a:solidFill>
                  <a:schemeClr val="dk1"/>
                </a:solidFill>
                <a:latin typeface="Arial"/>
                <a:ea typeface="Arial"/>
                <a:cs typeface="Arial"/>
                <a:sym typeface="Arial"/>
              </a:rPr>
              <a:t>です。</a:t>
            </a:r>
          </a:p>
          <a:p>
            <a:pPr>
              <a:buSzPct val="25000"/>
            </a:pPr>
            <a:r>
              <a:rPr lang="ja-JP" altLang="en-US" sz="1200" dirty="0">
                <a:solidFill>
                  <a:schemeClr val="dk1"/>
                </a:solidFill>
                <a:latin typeface="Arial"/>
                <a:ea typeface="Arial"/>
                <a:cs typeface="Arial"/>
                <a:sym typeface="Arial"/>
              </a:rPr>
              <a:t>これらのユーザーをリスト化＊し、再アタック可能な状態を創りだし効率的な商品訴求を行います</a:t>
            </a:r>
            <a:r>
              <a:rPr lang="ja-JP" altLang="en-US" sz="1200" dirty="0" smtClean="0">
                <a:solidFill>
                  <a:schemeClr val="dk1"/>
                </a:solidFill>
                <a:latin typeface="Arial"/>
                <a:ea typeface="Arial"/>
                <a:cs typeface="Arial"/>
                <a:sym typeface="Arial"/>
              </a:rPr>
              <a:t>。</a:t>
            </a:r>
            <a:endParaRPr lang="en-US" altLang="ja-JP" sz="1200" dirty="0" smtClean="0">
              <a:solidFill>
                <a:schemeClr val="dk1"/>
              </a:solidFill>
              <a:latin typeface="Arial"/>
              <a:ea typeface="Arial"/>
              <a:cs typeface="Arial"/>
              <a:sym typeface="Arial"/>
            </a:endParaRPr>
          </a:p>
        </p:txBody>
      </p:sp>
      <p:cxnSp>
        <p:nvCxnSpPr>
          <p:cNvPr id="182" name="Shape 182"/>
          <p:cNvCxnSpPr/>
          <p:nvPr/>
        </p:nvCxnSpPr>
        <p:spPr>
          <a:xfrm rot="10800000" flipH="1">
            <a:off x="4482605" y="3513231"/>
            <a:ext cx="1283979" cy="22080"/>
          </a:xfrm>
          <a:prstGeom prst="straightConnector1">
            <a:avLst/>
          </a:prstGeom>
          <a:solidFill>
            <a:schemeClr val="accent1"/>
          </a:solidFill>
          <a:ln w="177800" cap="flat">
            <a:solidFill>
              <a:srgbClr val="009925"/>
            </a:solidFill>
            <a:prstDash val="dot"/>
            <a:round/>
            <a:headEnd type="none" w="med" len="med"/>
            <a:tailEnd type="triangle" w="lg" len="lg"/>
          </a:ln>
        </p:spPr>
      </p:cxnSp>
      <p:sp>
        <p:nvSpPr>
          <p:cNvPr id="183" name="Shape 183"/>
          <p:cNvSpPr/>
          <p:nvPr/>
        </p:nvSpPr>
        <p:spPr>
          <a:xfrm>
            <a:off x="4126533" y="2335435"/>
            <a:ext cx="1618331" cy="886321"/>
          </a:xfrm>
          <a:prstGeom prst="wedgeEllipseCallout">
            <a:avLst>
              <a:gd name="adj1" fmla="val -4629"/>
              <a:gd name="adj2" fmla="val 60080"/>
            </a:avLst>
          </a:prstGeom>
          <a:solidFill>
            <a:srgbClr val="EEB211"/>
          </a:solidFill>
          <a:ln>
            <a:noFill/>
          </a:ln>
        </p:spPr>
        <p:txBody>
          <a:bodyPr lIns="80134" tIns="40056" rIns="80134" bIns="40056" anchor="t" anchorCtr="0">
            <a:noAutofit/>
          </a:bodyPr>
          <a:lstStyle/>
          <a:p>
            <a:pPr>
              <a:buClr>
                <a:schemeClr val="dk1"/>
              </a:buClr>
            </a:pPr>
            <a:endParaRPr sz="1600">
              <a:solidFill>
                <a:schemeClr val="dk1"/>
              </a:solidFill>
              <a:latin typeface="Arial"/>
              <a:ea typeface="Arial"/>
              <a:cs typeface="Arial"/>
              <a:sym typeface="Arial"/>
            </a:endParaRPr>
          </a:p>
        </p:txBody>
      </p:sp>
      <p:sp>
        <p:nvSpPr>
          <p:cNvPr id="184" name="Shape 184"/>
          <p:cNvSpPr/>
          <p:nvPr/>
        </p:nvSpPr>
        <p:spPr>
          <a:xfrm>
            <a:off x="4271404" y="2420407"/>
            <a:ext cx="1600937" cy="669962"/>
          </a:xfrm>
          <a:prstGeom prst="rect">
            <a:avLst/>
          </a:prstGeom>
          <a:noFill/>
          <a:ln>
            <a:noFill/>
          </a:ln>
        </p:spPr>
        <p:txBody>
          <a:bodyPr lIns="80134" tIns="40056" rIns="80134" bIns="40056" anchor="t" anchorCtr="0">
            <a:noAutofit/>
          </a:bodyPr>
          <a:lstStyle/>
          <a:p>
            <a:pPr>
              <a:buSzPct val="25000"/>
            </a:pPr>
            <a:r>
              <a:rPr lang="en-US" altLang="ja-JP" sz="1200">
                <a:solidFill>
                  <a:schemeClr val="lt1"/>
                </a:solidFill>
                <a:latin typeface="Arial"/>
                <a:ea typeface="Arial"/>
                <a:cs typeface="Arial"/>
                <a:sym typeface="Arial"/>
              </a:rPr>
              <a:t>Google</a:t>
            </a:r>
            <a:r>
              <a:rPr lang="ja-JP" altLang="en-US" sz="1200">
                <a:solidFill>
                  <a:schemeClr val="lt1"/>
                </a:solidFill>
                <a:latin typeface="Arial"/>
                <a:ea typeface="Arial"/>
                <a:cs typeface="Arial"/>
                <a:sym typeface="Arial"/>
              </a:rPr>
              <a:t>の</a:t>
            </a:r>
          </a:p>
          <a:p>
            <a:pPr>
              <a:buSzPct val="25000"/>
            </a:pPr>
            <a:r>
              <a:rPr lang="ja-JP" altLang="en-US" sz="1200">
                <a:solidFill>
                  <a:schemeClr val="lt1"/>
                </a:solidFill>
                <a:latin typeface="Arial"/>
                <a:ea typeface="Arial"/>
                <a:cs typeface="Arial"/>
                <a:sym typeface="Arial"/>
              </a:rPr>
              <a:t>ネットワーク上で</a:t>
            </a:r>
          </a:p>
          <a:p>
            <a:pPr>
              <a:buSzPct val="25000"/>
            </a:pPr>
            <a:r>
              <a:rPr lang="ja-JP" altLang="en-US" sz="1200">
                <a:solidFill>
                  <a:schemeClr val="lt1"/>
                </a:solidFill>
                <a:latin typeface="Arial"/>
                <a:ea typeface="Arial"/>
                <a:cs typeface="Arial"/>
                <a:sym typeface="Arial"/>
              </a:rPr>
              <a:t>追跡し、再訴求</a:t>
            </a:r>
          </a:p>
        </p:txBody>
      </p:sp>
      <p:sp>
        <p:nvSpPr>
          <p:cNvPr id="185" name="Shape 185"/>
          <p:cNvSpPr txBox="1"/>
          <p:nvPr/>
        </p:nvSpPr>
        <p:spPr>
          <a:xfrm>
            <a:off x="4582966" y="4671418"/>
            <a:ext cx="4561033" cy="1674904"/>
          </a:xfrm>
          <a:prstGeom prst="rect">
            <a:avLst/>
          </a:prstGeom>
          <a:noFill/>
          <a:ln>
            <a:noFill/>
          </a:ln>
        </p:spPr>
        <p:txBody>
          <a:bodyPr lIns="80134" tIns="40056" rIns="80134" bIns="40056" anchor="t" anchorCtr="0">
            <a:noAutofit/>
          </a:bodyPr>
          <a:lstStyle/>
          <a:p>
            <a:pPr>
              <a:buSzPct val="25000"/>
            </a:pPr>
            <a:r>
              <a:rPr lang="ja-JP" altLang="en-US" sz="1200" dirty="0">
                <a:solidFill>
                  <a:srgbClr val="666666"/>
                </a:solidFill>
                <a:latin typeface="Arial"/>
                <a:ea typeface="Arial"/>
                <a:cs typeface="Arial"/>
                <a:sym typeface="Arial"/>
              </a:rPr>
              <a:t>・商品の刷り込み</a:t>
            </a:r>
          </a:p>
          <a:p>
            <a:pPr>
              <a:buSzPct val="25000"/>
            </a:pPr>
            <a:r>
              <a:rPr lang="ja-JP" altLang="en-US" sz="1200" dirty="0">
                <a:solidFill>
                  <a:srgbClr val="666666"/>
                </a:solidFill>
                <a:latin typeface="Arial"/>
                <a:ea typeface="Arial"/>
                <a:cs typeface="Arial"/>
                <a:sym typeface="Arial"/>
              </a:rPr>
              <a:t>・新たなキャンペーンの告知</a:t>
            </a:r>
          </a:p>
          <a:p>
            <a:pPr>
              <a:buSzPct val="25000"/>
            </a:pPr>
            <a:r>
              <a:rPr lang="ja-JP" altLang="en-US" sz="1200" dirty="0">
                <a:solidFill>
                  <a:srgbClr val="666666"/>
                </a:solidFill>
                <a:latin typeface="Arial"/>
                <a:ea typeface="Arial"/>
                <a:cs typeface="Arial"/>
                <a:sym typeface="Arial"/>
              </a:rPr>
              <a:t>・貴社他商品の告知</a:t>
            </a:r>
          </a:p>
          <a:p>
            <a:pPr>
              <a:buSzPct val="25000"/>
            </a:pPr>
            <a:r>
              <a:rPr lang="ja-JP" altLang="en-US" sz="1200" dirty="0">
                <a:solidFill>
                  <a:srgbClr val="666666"/>
                </a:solidFill>
                <a:latin typeface="Arial"/>
                <a:ea typeface="Arial"/>
                <a:cs typeface="Arial"/>
                <a:sym typeface="Arial"/>
              </a:rPr>
              <a:t>・クリエイティブを変え、再訴求。</a:t>
            </a:r>
          </a:p>
          <a:p>
            <a:pPr>
              <a:buSzPct val="25000"/>
            </a:pPr>
            <a:r>
              <a:rPr lang="ja-JP" altLang="en-US" sz="1200" dirty="0" smtClean="0">
                <a:solidFill>
                  <a:srgbClr val="666666"/>
                </a:solidFill>
                <a:latin typeface="Arial"/>
                <a:ea typeface="Arial"/>
                <a:cs typeface="Arial"/>
                <a:sym typeface="Arial"/>
              </a:rPr>
              <a:t>・クリスマス商戦</a:t>
            </a:r>
            <a:r>
              <a:rPr lang="ja-JP" altLang="en-US" sz="1200" dirty="0">
                <a:solidFill>
                  <a:srgbClr val="666666"/>
                </a:solidFill>
                <a:latin typeface="Arial"/>
                <a:ea typeface="Arial"/>
                <a:cs typeface="Arial"/>
                <a:sym typeface="Arial"/>
              </a:rPr>
              <a:t>に向けてのユーザー獲得</a:t>
            </a:r>
          </a:p>
          <a:p>
            <a:pPr>
              <a:buSzPct val="25000"/>
            </a:pPr>
            <a:r>
              <a:rPr lang="ja-JP" altLang="en-US" sz="1200" dirty="0">
                <a:solidFill>
                  <a:srgbClr val="666666"/>
                </a:solidFill>
                <a:latin typeface="Arial"/>
                <a:ea typeface="Arial"/>
                <a:cs typeface="Arial"/>
                <a:sym typeface="Arial"/>
              </a:rPr>
              <a:t>・</a:t>
            </a:r>
            <a:r>
              <a:rPr lang="en-US" altLang="ja-JP" sz="1200" dirty="0">
                <a:solidFill>
                  <a:srgbClr val="666666"/>
                </a:solidFill>
                <a:latin typeface="Arial"/>
                <a:ea typeface="Arial"/>
                <a:cs typeface="Arial"/>
                <a:sym typeface="Arial"/>
              </a:rPr>
              <a:t>DM</a:t>
            </a:r>
            <a:r>
              <a:rPr lang="ja-JP" altLang="en-US" sz="1200" dirty="0">
                <a:solidFill>
                  <a:srgbClr val="666666"/>
                </a:solidFill>
                <a:latin typeface="Arial"/>
                <a:ea typeface="Arial"/>
                <a:cs typeface="Arial"/>
                <a:sym typeface="Arial"/>
              </a:rPr>
              <a:t>の変わりに</a:t>
            </a:r>
            <a:r>
              <a:rPr lang="en-US" altLang="ja-JP" sz="1200" dirty="0">
                <a:solidFill>
                  <a:srgbClr val="666666"/>
                </a:solidFill>
                <a:latin typeface="Arial"/>
                <a:ea typeface="Arial"/>
                <a:cs typeface="Arial"/>
                <a:sym typeface="Arial"/>
              </a:rPr>
              <a:t>…</a:t>
            </a:r>
          </a:p>
          <a:p>
            <a:pPr>
              <a:buSzPct val="25000"/>
            </a:pPr>
            <a:r>
              <a:rPr lang="ja-JP" altLang="en-US" sz="1400" u="sng" dirty="0">
                <a:solidFill>
                  <a:srgbClr val="D50F25"/>
                </a:solidFill>
                <a:latin typeface="Arial"/>
                <a:ea typeface="Arial"/>
                <a:cs typeface="Arial"/>
                <a:sym typeface="Arial"/>
              </a:rPr>
              <a:t>「貴社商品醸成を行い、貴社ファン創り」</a:t>
            </a:r>
          </a:p>
          <a:p>
            <a:pPr>
              <a:buSzPct val="25000"/>
            </a:pPr>
            <a:r>
              <a:rPr lang="ja-JP" altLang="en-US" sz="1200" dirty="0">
                <a:solidFill>
                  <a:srgbClr val="666666"/>
                </a:solidFill>
                <a:latin typeface="Arial"/>
                <a:ea typeface="Arial"/>
                <a:cs typeface="Arial"/>
                <a:sym typeface="Arial"/>
              </a:rPr>
              <a:t>　　　　　　　　　　　　</a:t>
            </a:r>
            <a:r>
              <a:rPr lang="ja-JP" altLang="en-US" sz="1200" dirty="0" smtClean="0">
                <a:solidFill>
                  <a:srgbClr val="666666"/>
                </a:solidFill>
                <a:latin typeface="Arial"/>
                <a:ea typeface="Arial"/>
                <a:cs typeface="Arial"/>
                <a:sym typeface="Arial"/>
              </a:rPr>
              <a:t>　の</a:t>
            </a:r>
            <a:r>
              <a:rPr lang="ja-JP" altLang="en-US" sz="1200" dirty="0">
                <a:solidFill>
                  <a:srgbClr val="666666"/>
                </a:solidFill>
                <a:latin typeface="Arial"/>
                <a:ea typeface="Arial"/>
                <a:cs typeface="Arial"/>
                <a:sym typeface="Arial"/>
              </a:rPr>
              <a:t>仕組みを構築していきます。</a:t>
            </a:r>
          </a:p>
        </p:txBody>
      </p:sp>
      <p:pic>
        <p:nvPicPr>
          <p:cNvPr id="186" name="Shape 186"/>
          <p:cNvPicPr preferRelativeResize="0"/>
          <p:nvPr/>
        </p:nvPicPr>
        <p:blipFill rotWithShape="1">
          <a:blip r:embed="rId5">
            <a:alphaModFix/>
          </a:blip>
          <a:srcRect l="27228" t="66667" r="47951" b="9154"/>
          <a:stretch/>
        </p:blipFill>
        <p:spPr>
          <a:xfrm>
            <a:off x="1269975" y="4696542"/>
            <a:ext cx="2821336" cy="1431455"/>
          </a:xfrm>
          <a:prstGeom prst="rect">
            <a:avLst/>
          </a:prstGeom>
          <a:noFill/>
          <a:ln>
            <a:noFill/>
          </a:ln>
        </p:spPr>
      </p:pic>
      <p:sp>
        <p:nvSpPr>
          <p:cNvPr id="187" name="Shape 187"/>
          <p:cNvSpPr txBox="1"/>
          <p:nvPr/>
        </p:nvSpPr>
        <p:spPr>
          <a:xfrm>
            <a:off x="1810696" y="4346486"/>
            <a:ext cx="1890395" cy="432683"/>
          </a:xfrm>
          <a:prstGeom prst="rect">
            <a:avLst/>
          </a:prstGeom>
          <a:noFill/>
          <a:ln>
            <a:noFill/>
          </a:ln>
        </p:spPr>
        <p:txBody>
          <a:bodyPr lIns="80134" tIns="40056" rIns="80134" bIns="40056" anchor="t" anchorCtr="0">
            <a:noAutofit/>
          </a:bodyPr>
          <a:lstStyle/>
          <a:p>
            <a:pPr algn="ctr">
              <a:buSzPct val="25000"/>
            </a:pPr>
            <a:r>
              <a:rPr lang="en-US" altLang="ja-JP" sz="800" u="sng" dirty="0">
                <a:solidFill>
                  <a:srgbClr val="009925"/>
                </a:solidFill>
                <a:latin typeface="Arial"/>
                <a:ea typeface="Arial"/>
                <a:cs typeface="Arial"/>
                <a:sym typeface="Arial"/>
              </a:rPr>
              <a:t>1</a:t>
            </a:r>
            <a:r>
              <a:rPr lang="ja-JP" altLang="en-US" sz="800" u="sng" dirty="0">
                <a:solidFill>
                  <a:srgbClr val="009925"/>
                </a:solidFill>
                <a:latin typeface="Arial"/>
                <a:ea typeface="Arial"/>
                <a:cs typeface="Arial"/>
                <a:sym typeface="Arial"/>
              </a:rPr>
              <a:t>度サイトに来たユーザーをリスト化</a:t>
            </a:r>
          </a:p>
          <a:p>
            <a:pPr algn="ctr">
              <a:buSzPct val="25000"/>
            </a:pPr>
            <a:r>
              <a:rPr lang="ja-JP" altLang="en-US" sz="1400" u="sng" dirty="0">
                <a:solidFill>
                  <a:srgbClr val="009925"/>
                </a:solidFill>
                <a:latin typeface="Arial"/>
                <a:ea typeface="Arial"/>
                <a:cs typeface="Arial"/>
                <a:sym typeface="Arial"/>
              </a:rPr>
              <a:t>最大</a:t>
            </a:r>
            <a:r>
              <a:rPr lang="en-US" altLang="ja-JP" sz="1400" u="sng" dirty="0">
                <a:solidFill>
                  <a:srgbClr val="009925"/>
                </a:solidFill>
                <a:latin typeface="Arial"/>
                <a:ea typeface="Arial"/>
                <a:cs typeface="Arial"/>
                <a:sym typeface="Arial"/>
              </a:rPr>
              <a:t>540</a:t>
            </a:r>
            <a:r>
              <a:rPr lang="ja-JP" altLang="en-US" sz="1400" u="sng" dirty="0">
                <a:solidFill>
                  <a:srgbClr val="009925"/>
                </a:solidFill>
                <a:latin typeface="Arial"/>
                <a:ea typeface="Arial"/>
                <a:cs typeface="Arial"/>
                <a:sym typeface="Arial"/>
              </a:rPr>
              <a:t>日間追跡可能</a:t>
            </a:r>
          </a:p>
        </p:txBody>
      </p:sp>
      <p:grpSp>
        <p:nvGrpSpPr>
          <p:cNvPr id="188" name="Shape 188"/>
          <p:cNvGrpSpPr/>
          <p:nvPr/>
        </p:nvGrpSpPr>
        <p:grpSpPr>
          <a:xfrm>
            <a:off x="807202" y="4395598"/>
            <a:ext cx="538898" cy="1669301"/>
            <a:chOff x="2121883" y="1643416"/>
            <a:chExt cx="709100" cy="1262906"/>
          </a:xfrm>
        </p:grpSpPr>
        <p:sp>
          <p:nvSpPr>
            <p:cNvPr id="189" name="Shape 189"/>
            <p:cNvSpPr/>
            <p:nvPr/>
          </p:nvSpPr>
          <p:spPr>
            <a:xfrm>
              <a:off x="2121883" y="1643416"/>
              <a:ext cx="709100" cy="1262906"/>
            </a:xfrm>
            <a:custGeom>
              <a:avLst/>
              <a:gdLst/>
              <a:ahLst/>
              <a:cxnLst/>
              <a:rect l="0" t="0" r="0" b="0"/>
              <a:pathLst>
                <a:path w="680" h="2335" extrusionOk="0">
                  <a:moveTo>
                    <a:pt x="676" y="998"/>
                  </a:moveTo>
                  <a:cubicBezTo>
                    <a:pt x="670" y="976"/>
                    <a:pt x="677" y="952"/>
                    <a:pt x="674" y="929"/>
                  </a:cubicBezTo>
                  <a:cubicBezTo>
                    <a:pt x="673" y="919"/>
                    <a:pt x="670" y="909"/>
                    <a:pt x="668" y="898"/>
                  </a:cubicBezTo>
                  <a:cubicBezTo>
                    <a:pt x="666" y="885"/>
                    <a:pt x="667" y="872"/>
                    <a:pt x="667" y="859"/>
                  </a:cubicBezTo>
                  <a:cubicBezTo>
                    <a:pt x="666" y="834"/>
                    <a:pt x="662" y="810"/>
                    <a:pt x="662" y="785"/>
                  </a:cubicBezTo>
                  <a:cubicBezTo>
                    <a:pt x="663" y="759"/>
                    <a:pt x="664" y="732"/>
                    <a:pt x="662" y="706"/>
                  </a:cubicBezTo>
                  <a:cubicBezTo>
                    <a:pt x="657" y="647"/>
                    <a:pt x="645" y="590"/>
                    <a:pt x="632" y="533"/>
                  </a:cubicBezTo>
                  <a:cubicBezTo>
                    <a:pt x="628" y="513"/>
                    <a:pt x="623" y="492"/>
                    <a:pt x="618" y="472"/>
                  </a:cubicBezTo>
                  <a:cubicBezTo>
                    <a:pt x="613" y="453"/>
                    <a:pt x="607" y="436"/>
                    <a:pt x="592" y="423"/>
                  </a:cubicBezTo>
                  <a:cubicBezTo>
                    <a:pt x="572" y="405"/>
                    <a:pt x="547" y="403"/>
                    <a:pt x="524" y="392"/>
                  </a:cubicBezTo>
                  <a:cubicBezTo>
                    <a:pt x="506" y="384"/>
                    <a:pt x="489" y="373"/>
                    <a:pt x="471" y="364"/>
                  </a:cubicBezTo>
                  <a:cubicBezTo>
                    <a:pt x="463" y="361"/>
                    <a:pt x="455" y="357"/>
                    <a:pt x="449" y="351"/>
                  </a:cubicBezTo>
                  <a:cubicBezTo>
                    <a:pt x="443" y="344"/>
                    <a:pt x="438" y="342"/>
                    <a:pt x="430" y="339"/>
                  </a:cubicBezTo>
                  <a:cubicBezTo>
                    <a:pt x="420" y="336"/>
                    <a:pt x="415" y="332"/>
                    <a:pt x="415" y="323"/>
                  </a:cubicBezTo>
                  <a:cubicBezTo>
                    <a:pt x="415" y="314"/>
                    <a:pt x="415" y="304"/>
                    <a:pt x="414" y="294"/>
                  </a:cubicBezTo>
                  <a:cubicBezTo>
                    <a:pt x="413" y="285"/>
                    <a:pt x="412" y="279"/>
                    <a:pt x="419" y="272"/>
                  </a:cubicBezTo>
                  <a:cubicBezTo>
                    <a:pt x="426" y="263"/>
                    <a:pt x="428" y="252"/>
                    <a:pt x="429" y="241"/>
                  </a:cubicBezTo>
                  <a:cubicBezTo>
                    <a:pt x="430" y="234"/>
                    <a:pt x="431" y="227"/>
                    <a:pt x="431" y="220"/>
                  </a:cubicBezTo>
                  <a:cubicBezTo>
                    <a:pt x="431" y="214"/>
                    <a:pt x="431" y="215"/>
                    <a:pt x="436" y="216"/>
                  </a:cubicBezTo>
                  <a:cubicBezTo>
                    <a:pt x="450" y="219"/>
                    <a:pt x="451" y="211"/>
                    <a:pt x="456" y="200"/>
                  </a:cubicBezTo>
                  <a:cubicBezTo>
                    <a:pt x="461" y="190"/>
                    <a:pt x="474" y="134"/>
                    <a:pt x="449" y="140"/>
                  </a:cubicBezTo>
                  <a:cubicBezTo>
                    <a:pt x="446" y="141"/>
                    <a:pt x="449" y="130"/>
                    <a:pt x="449" y="128"/>
                  </a:cubicBezTo>
                  <a:cubicBezTo>
                    <a:pt x="450" y="121"/>
                    <a:pt x="453" y="114"/>
                    <a:pt x="451" y="106"/>
                  </a:cubicBezTo>
                  <a:cubicBezTo>
                    <a:pt x="448" y="95"/>
                    <a:pt x="452" y="86"/>
                    <a:pt x="450" y="76"/>
                  </a:cubicBezTo>
                  <a:cubicBezTo>
                    <a:pt x="449" y="66"/>
                    <a:pt x="442" y="57"/>
                    <a:pt x="438" y="48"/>
                  </a:cubicBezTo>
                  <a:cubicBezTo>
                    <a:pt x="435" y="43"/>
                    <a:pt x="435" y="38"/>
                    <a:pt x="429" y="35"/>
                  </a:cubicBezTo>
                  <a:cubicBezTo>
                    <a:pt x="423" y="32"/>
                    <a:pt x="421" y="28"/>
                    <a:pt x="416" y="24"/>
                  </a:cubicBezTo>
                  <a:cubicBezTo>
                    <a:pt x="408" y="17"/>
                    <a:pt x="397" y="5"/>
                    <a:pt x="386" y="7"/>
                  </a:cubicBezTo>
                  <a:cubicBezTo>
                    <a:pt x="381" y="9"/>
                    <a:pt x="376" y="5"/>
                    <a:pt x="371" y="3"/>
                  </a:cubicBezTo>
                  <a:cubicBezTo>
                    <a:pt x="369" y="3"/>
                    <a:pt x="366" y="3"/>
                    <a:pt x="364" y="3"/>
                  </a:cubicBezTo>
                  <a:cubicBezTo>
                    <a:pt x="360" y="3"/>
                    <a:pt x="356" y="0"/>
                    <a:pt x="352" y="0"/>
                  </a:cubicBezTo>
                  <a:cubicBezTo>
                    <a:pt x="346" y="0"/>
                    <a:pt x="338" y="1"/>
                    <a:pt x="332" y="1"/>
                  </a:cubicBezTo>
                  <a:cubicBezTo>
                    <a:pt x="330" y="2"/>
                    <a:pt x="328" y="4"/>
                    <a:pt x="325" y="4"/>
                  </a:cubicBezTo>
                  <a:cubicBezTo>
                    <a:pt x="322" y="5"/>
                    <a:pt x="320" y="3"/>
                    <a:pt x="316" y="3"/>
                  </a:cubicBezTo>
                  <a:cubicBezTo>
                    <a:pt x="311" y="3"/>
                    <a:pt x="307" y="9"/>
                    <a:pt x="301" y="10"/>
                  </a:cubicBezTo>
                  <a:cubicBezTo>
                    <a:pt x="299" y="11"/>
                    <a:pt x="297" y="13"/>
                    <a:pt x="295" y="14"/>
                  </a:cubicBezTo>
                  <a:cubicBezTo>
                    <a:pt x="292" y="15"/>
                    <a:pt x="288" y="16"/>
                    <a:pt x="285" y="17"/>
                  </a:cubicBezTo>
                  <a:cubicBezTo>
                    <a:pt x="280" y="20"/>
                    <a:pt x="276" y="22"/>
                    <a:pt x="272" y="25"/>
                  </a:cubicBezTo>
                  <a:cubicBezTo>
                    <a:pt x="269" y="27"/>
                    <a:pt x="268" y="30"/>
                    <a:pt x="266" y="32"/>
                  </a:cubicBezTo>
                  <a:cubicBezTo>
                    <a:pt x="262" y="35"/>
                    <a:pt x="257" y="39"/>
                    <a:pt x="254" y="44"/>
                  </a:cubicBezTo>
                  <a:cubicBezTo>
                    <a:pt x="253" y="47"/>
                    <a:pt x="253" y="50"/>
                    <a:pt x="251" y="53"/>
                  </a:cubicBezTo>
                  <a:cubicBezTo>
                    <a:pt x="250" y="56"/>
                    <a:pt x="247" y="57"/>
                    <a:pt x="245" y="61"/>
                  </a:cubicBezTo>
                  <a:cubicBezTo>
                    <a:pt x="242" y="69"/>
                    <a:pt x="237" y="87"/>
                    <a:pt x="241" y="95"/>
                  </a:cubicBezTo>
                  <a:cubicBezTo>
                    <a:pt x="245" y="104"/>
                    <a:pt x="240" y="115"/>
                    <a:pt x="244" y="124"/>
                  </a:cubicBezTo>
                  <a:cubicBezTo>
                    <a:pt x="245" y="129"/>
                    <a:pt x="239" y="126"/>
                    <a:pt x="236" y="127"/>
                  </a:cubicBezTo>
                  <a:cubicBezTo>
                    <a:pt x="231" y="130"/>
                    <a:pt x="231" y="138"/>
                    <a:pt x="230" y="142"/>
                  </a:cubicBezTo>
                  <a:cubicBezTo>
                    <a:pt x="228" y="155"/>
                    <a:pt x="226" y="170"/>
                    <a:pt x="229" y="183"/>
                  </a:cubicBezTo>
                  <a:cubicBezTo>
                    <a:pt x="233" y="194"/>
                    <a:pt x="238" y="203"/>
                    <a:pt x="250" y="204"/>
                  </a:cubicBezTo>
                  <a:cubicBezTo>
                    <a:pt x="254" y="204"/>
                    <a:pt x="256" y="203"/>
                    <a:pt x="257" y="207"/>
                  </a:cubicBezTo>
                  <a:cubicBezTo>
                    <a:pt x="258" y="212"/>
                    <a:pt x="257" y="219"/>
                    <a:pt x="257" y="224"/>
                  </a:cubicBezTo>
                  <a:cubicBezTo>
                    <a:pt x="257" y="235"/>
                    <a:pt x="258" y="245"/>
                    <a:pt x="263" y="254"/>
                  </a:cubicBezTo>
                  <a:cubicBezTo>
                    <a:pt x="266" y="259"/>
                    <a:pt x="269" y="263"/>
                    <a:pt x="269" y="269"/>
                  </a:cubicBezTo>
                  <a:cubicBezTo>
                    <a:pt x="268" y="274"/>
                    <a:pt x="268" y="278"/>
                    <a:pt x="268" y="283"/>
                  </a:cubicBezTo>
                  <a:cubicBezTo>
                    <a:pt x="268" y="293"/>
                    <a:pt x="268" y="304"/>
                    <a:pt x="268" y="314"/>
                  </a:cubicBezTo>
                  <a:cubicBezTo>
                    <a:pt x="268" y="323"/>
                    <a:pt x="270" y="334"/>
                    <a:pt x="261" y="340"/>
                  </a:cubicBezTo>
                  <a:cubicBezTo>
                    <a:pt x="257" y="343"/>
                    <a:pt x="252" y="346"/>
                    <a:pt x="246" y="348"/>
                  </a:cubicBezTo>
                  <a:cubicBezTo>
                    <a:pt x="242" y="350"/>
                    <a:pt x="238" y="350"/>
                    <a:pt x="234" y="352"/>
                  </a:cubicBezTo>
                  <a:cubicBezTo>
                    <a:pt x="223" y="359"/>
                    <a:pt x="216" y="369"/>
                    <a:pt x="204" y="374"/>
                  </a:cubicBezTo>
                  <a:cubicBezTo>
                    <a:pt x="188" y="382"/>
                    <a:pt x="173" y="392"/>
                    <a:pt x="157" y="400"/>
                  </a:cubicBezTo>
                  <a:cubicBezTo>
                    <a:pt x="138" y="412"/>
                    <a:pt x="115" y="413"/>
                    <a:pt x="96" y="426"/>
                  </a:cubicBezTo>
                  <a:cubicBezTo>
                    <a:pt x="76" y="439"/>
                    <a:pt x="66" y="460"/>
                    <a:pt x="61" y="482"/>
                  </a:cubicBezTo>
                  <a:cubicBezTo>
                    <a:pt x="57" y="497"/>
                    <a:pt x="53" y="511"/>
                    <a:pt x="50" y="526"/>
                  </a:cubicBezTo>
                  <a:cubicBezTo>
                    <a:pt x="44" y="565"/>
                    <a:pt x="38" y="605"/>
                    <a:pt x="33" y="644"/>
                  </a:cubicBezTo>
                  <a:cubicBezTo>
                    <a:pt x="28" y="681"/>
                    <a:pt x="25" y="719"/>
                    <a:pt x="21" y="757"/>
                  </a:cubicBezTo>
                  <a:cubicBezTo>
                    <a:pt x="19" y="777"/>
                    <a:pt x="18" y="797"/>
                    <a:pt x="16" y="817"/>
                  </a:cubicBezTo>
                  <a:cubicBezTo>
                    <a:pt x="14" y="842"/>
                    <a:pt x="9" y="868"/>
                    <a:pt x="7" y="893"/>
                  </a:cubicBezTo>
                  <a:cubicBezTo>
                    <a:pt x="4" y="916"/>
                    <a:pt x="6" y="939"/>
                    <a:pt x="5" y="962"/>
                  </a:cubicBezTo>
                  <a:cubicBezTo>
                    <a:pt x="5" y="972"/>
                    <a:pt x="4" y="982"/>
                    <a:pt x="4" y="992"/>
                  </a:cubicBezTo>
                  <a:cubicBezTo>
                    <a:pt x="4" y="997"/>
                    <a:pt x="5" y="1002"/>
                    <a:pt x="4" y="1007"/>
                  </a:cubicBezTo>
                  <a:cubicBezTo>
                    <a:pt x="4" y="1016"/>
                    <a:pt x="2" y="1024"/>
                    <a:pt x="3" y="1032"/>
                  </a:cubicBezTo>
                  <a:cubicBezTo>
                    <a:pt x="3" y="1041"/>
                    <a:pt x="9" y="1051"/>
                    <a:pt x="7" y="1059"/>
                  </a:cubicBezTo>
                  <a:cubicBezTo>
                    <a:pt x="4" y="1069"/>
                    <a:pt x="8" y="1083"/>
                    <a:pt x="10" y="1094"/>
                  </a:cubicBezTo>
                  <a:cubicBezTo>
                    <a:pt x="12" y="1105"/>
                    <a:pt x="17" y="1115"/>
                    <a:pt x="8" y="1125"/>
                  </a:cubicBezTo>
                  <a:cubicBezTo>
                    <a:pt x="4" y="1129"/>
                    <a:pt x="3" y="1134"/>
                    <a:pt x="3" y="1140"/>
                  </a:cubicBezTo>
                  <a:cubicBezTo>
                    <a:pt x="3" y="1143"/>
                    <a:pt x="3" y="1146"/>
                    <a:pt x="3" y="1150"/>
                  </a:cubicBezTo>
                  <a:cubicBezTo>
                    <a:pt x="4" y="1153"/>
                    <a:pt x="8" y="1158"/>
                    <a:pt x="7" y="1161"/>
                  </a:cubicBezTo>
                  <a:cubicBezTo>
                    <a:pt x="5" y="1167"/>
                    <a:pt x="0" y="1172"/>
                    <a:pt x="4" y="1179"/>
                  </a:cubicBezTo>
                  <a:cubicBezTo>
                    <a:pt x="8" y="1185"/>
                    <a:pt x="14" y="1183"/>
                    <a:pt x="19" y="1186"/>
                  </a:cubicBezTo>
                  <a:cubicBezTo>
                    <a:pt x="22" y="1188"/>
                    <a:pt x="15" y="1195"/>
                    <a:pt x="14" y="1198"/>
                  </a:cubicBezTo>
                  <a:cubicBezTo>
                    <a:pt x="13" y="1204"/>
                    <a:pt x="14" y="1210"/>
                    <a:pt x="15" y="1215"/>
                  </a:cubicBezTo>
                  <a:cubicBezTo>
                    <a:pt x="16" y="1220"/>
                    <a:pt x="12" y="1220"/>
                    <a:pt x="12" y="1223"/>
                  </a:cubicBezTo>
                  <a:cubicBezTo>
                    <a:pt x="13" y="1227"/>
                    <a:pt x="16" y="1229"/>
                    <a:pt x="16" y="1233"/>
                  </a:cubicBezTo>
                  <a:cubicBezTo>
                    <a:pt x="17" y="1245"/>
                    <a:pt x="16" y="1256"/>
                    <a:pt x="14" y="1267"/>
                  </a:cubicBezTo>
                  <a:cubicBezTo>
                    <a:pt x="13" y="1275"/>
                    <a:pt x="20" y="1284"/>
                    <a:pt x="22" y="1291"/>
                  </a:cubicBezTo>
                  <a:cubicBezTo>
                    <a:pt x="26" y="1302"/>
                    <a:pt x="29" y="1313"/>
                    <a:pt x="34" y="1324"/>
                  </a:cubicBezTo>
                  <a:cubicBezTo>
                    <a:pt x="41" y="1343"/>
                    <a:pt x="57" y="1349"/>
                    <a:pt x="76" y="1355"/>
                  </a:cubicBezTo>
                  <a:cubicBezTo>
                    <a:pt x="80" y="1356"/>
                    <a:pt x="88" y="1359"/>
                    <a:pt x="92" y="1358"/>
                  </a:cubicBezTo>
                  <a:cubicBezTo>
                    <a:pt x="96" y="1357"/>
                    <a:pt x="98" y="1357"/>
                    <a:pt x="102" y="1358"/>
                  </a:cubicBezTo>
                  <a:cubicBezTo>
                    <a:pt x="109" y="1359"/>
                    <a:pt x="107" y="1373"/>
                    <a:pt x="108" y="1379"/>
                  </a:cubicBezTo>
                  <a:cubicBezTo>
                    <a:pt x="111" y="1404"/>
                    <a:pt x="115" y="1429"/>
                    <a:pt x="120" y="1453"/>
                  </a:cubicBezTo>
                  <a:cubicBezTo>
                    <a:pt x="124" y="1473"/>
                    <a:pt x="131" y="1492"/>
                    <a:pt x="135" y="1512"/>
                  </a:cubicBezTo>
                  <a:cubicBezTo>
                    <a:pt x="138" y="1532"/>
                    <a:pt x="139" y="1553"/>
                    <a:pt x="140" y="1573"/>
                  </a:cubicBezTo>
                  <a:cubicBezTo>
                    <a:pt x="143" y="1647"/>
                    <a:pt x="140" y="1720"/>
                    <a:pt x="145" y="1793"/>
                  </a:cubicBezTo>
                  <a:cubicBezTo>
                    <a:pt x="150" y="1860"/>
                    <a:pt x="153" y="1926"/>
                    <a:pt x="157" y="1992"/>
                  </a:cubicBezTo>
                  <a:cubicBezTo>
                    <a:pt x="158" y="2011"/>
                    <a:pt x="159" y="2029"/>
                    <a:pt x="159" y="2048"/>
                  </a:cubicBezTo>
                  <a:cubicBezTo>
                    <a:pt x="159" y="2053"/>
                    <a:pt x="160" y="2057"/>
                    <a:pt x="160" y="2062"/>
                  </a:cubicBezTo>
                  <a:cubicBezTo>
                    <a:pt x="160" y="2077"/>
                    <a:pt x="164" y="2090"/>
                    <a:pt x="167" y="2105"/>
                  </a:cubicBezTo>
                  <a:cubicBezTo>
                    <a:pt x="170" y="2114"/>
                    <a:pt x="165" y="2124"/>
                    <a:pt x="169" y="2133"/>
                  </a:cubicBezTo>
                  <a:cubicBezTo>
                    <a:pt x="171" y="2138"/>
                    <a:pt x="173" y="2140"/>
                    <a:pt x="173" y="2144"/>
                  </a:cubicBezTo>
                  <a:cubicBezTo>
                    <a:pt x="175" y="2162"/>
                    <a:pt x="176" y="2179"/>
                    <a:pt x="179" y="2196"/>
                  </a:cubicBezTo>
                  <a:cubicBezTo>
                    <a:pt x="180" y="2202"/>
                    <a:pt x="180" y="2210"/>
                    <a:pt x="184" y="2216"/>
                  </a:cubicBezTo>
                  <a:cubicBezTo>
                    <a:pt x="187" y="2221"/>
                    <a:pt x="192" y="2216"/>
                    <a:pt x="196" y="2217"/>
                  </a:cubicBezTo>
                  <a:cubicBezTo>
                    <a:pt x="205" y="2218"/>
                    <a:pt x="183" y="2238"/>
                    <a:pt x="183" y="2239"/>
                  </a:cubicBezTo>
                  <a:cubicBezTo>
                    <a:pt x="172" y="2249"/>
                    <a:pt x="165" y="2261"/>
                    <a:pt x="151" y="2268"/>
                  </a:cubicBezTo>
                  <a:cubicBezTo>
                    <a:pt x="142" y="2273"/>
                    <a:pt x="128" y="2275"/>
                    <a:pt x="124" y="2287"/>
                  </a:cubicBezTo>
                  <a:cubicBezTo>
                    <a:pt x="123" y="2291"/>
                    <a:pt x="125" y="2298"/>
                    <a:pt x="120" y="2301"/>
                  </a:cubicBezTo>
                  <a:cubicBezTo>
                    <a:pt x="117" y="2303"/>
                    <a:pt x="111" y="2303"/>
                    <a:pt x="111" y="2308"/>
                  </a:cubicBezTo>
                  <a:cubicBezTo>
                    <a:pt x="112" y="2315"/>
                    <a:pt x="117" y="2315"/>
                    <a:pt x="122" y="2316"/>
                  </a:cubicBezTo>
                  <a:cubicBezTo>
                    <a:pt x="128" y="2316"/>
                    <a:pt x="133" y="2318"/>
                    <a:pt x="138" y="2320"/>
                  </a:cubicBezTo>
                  <a:cubicBezTo>
                    <a:pt x="157" y="2323"/>
                    <a:pt x="177" y="2323"/>
                    <a:pt x="197" y="2323"/>
                  </a:cubicBezTo>
                  <a:cubicBezTo>
                    <a:pt x="215" y="2323"/>
                    <a:pt x="233" y="2322"/>
                    <a:pt x="251" y="2320"/>
                  </a:cubicBezTo>
                  <a:cubicBezTo>
                    <a:pt x="260" y="2320"/>
                    <a:pt x="271" y="2320"/>
                    <a:pt x="273" y="2309"/>
                  </a:cubicBezTo>
                  <a:cubicBezTo>
                    <a:pt x="275" y="2299"/>
                    <a:pt x="277" y="2294"/>
                    <a:pt x="287" y="2298"/>
                  </a:cubicBezTo>
                  <a:cubicBezTo>
                    <a:pt x="298" y="2302"/>
                    <a:pt x="305" y="2301"/>
                    <a:pt x="316" y="2298"/>
                  </a:cubicBezTo>
                  <a:cubicBezTo>
                    <a:pt x="323" y="2295"/>
                    <a:pt x="344" y="2293"/>
                    <a:pt x="343" y="2282"/>
                  </a:cubicBezTo>
                  <a:cubicBezTo>
                    <a:pt x="342" y="2275"/>
                    <a:pt x="342" y="2268"/>
                    <a:pt x="342" y="2262"/>
                  </a:cubicBezTo>
                  <a:cubicBezTo>
                    <a:pt x="342" y="2257"/>
                    <a:pt x="343" y="2250"/>
                    <a:pt x="341" y="2246"/>
                  </a:cubicBezTo>
                  <a:cubicBezTo>
                    <a:pt x="339" y="2243"/>
                    <a:pt x="335" y="2244"/>
                    <a:pt x="334" y="2243"/>
                  </a:cubicBezTo>
                  <a:cubicBezTo>
                    <a:pt x="332" y="2239"/>
                    <a:pt x="334" y="2230"/>
                    <a:pt x="334" y="2225"/>
                  </a:cubicBezTo>
                  <a:cubicBezTo>
                    <a:pt x="334" y="2221"/>
                    <a:pt x="334" y="2215"/>
                    <a:pt x="332" y="2211"/>
                  </a:cubicBezTo>
                  <a:cubicBezTo>
                    <a:pt x="330" y="2207"/>
                    <a:pt x="333" y="2204"/>
                    <a:pt x="335" y="2199"/>
                  </a:cubicBezTo>
                  <a:cubicBezTo>
                    <a:pt x="337" y="2194"/>
                    <a:pt x="335" y="2188"/>
                    <a:pt x="334" y="2183"/>
                  </a:cubicBezTo>
                  <a:cubicBezTo>
                    <a:pt x="333" y="2175"/>
                    <a:pt x="334" y="2167"/>
                    <a:pt x="333" y="2159"/>
                  </a:cubicBezTo>
                  <a:cubicBezTo>
                    <a:pt x="332" y="2142"/>
                    <a:pt x="331" y="2124"/>
                    <a:pt x="330" y="2106"/>
                  </a:cubicBezTo>
                  <a:cubicBezTo>
                    <a:pt x="328" y="2086"/>
                    <a:pt x="326" y="2067"/>
                    <a:pt x="324" y="2047"/>
                  </a:cubicBezTo>
                  <a:cubicBezTo>
                    <a:pt x="321" y="2027"/>
                    <a:pt x="323" y="2006"/>
                    <a:pt x="323" y="1985"/>
                  </a:cubicBezTo>
                  <a:cubicBezTo>
                    <a:pt x="322" y="1966"/>
                    <a:pt x="321" y="1947"/>
                    <a:pt x="319" y="1928"/>
                  </a:cubicBezTo>
                  <a:cubicBezTo>
                    <a:pt x="317" y="1902"/>
                    <a:pt x="318" y="1877"/>
                    <a:pt x="316" y="1852"/>
                  </a:cubicBezTo>
                  <a:cubicBezTo>
                    <a:pt x="313" y="1824"/>
                    <a:pt x="309" y="1796"/>
                    <a:pt x="298" y="1770"/>
                  </a:cubicBezTo>
                  <a:cubicBezTo>
                    <a:pt x="294" y="1759"/>
                    <a:pt x="290" y="1752"/>
                    <a:pt x="289" y="1740"/>
                  </a:cubicBezTo>
                  <a:cubicBezTo>
                    <a:pt x="288" y="1729"/>
                    <a:pt x="290" y="1718"/>
                    <a:pt x="289" y="1706"/>
                  </a:cubicBezTo>
                  <a:cubicBezTo>
                    <a:pt x="287" y="1683"/>
                    <a:pt x="283" y="1661"/>
                    <a:pt x="286" y="1638"/>
                  </a:cubicBezTo>
                  <a:cubicBezTo>
                    <a:pt x="289" y="1609"/>
                    <a:pt x="292" y="1580"/>
                    <a:pt x="296" y="1552"/>
                  </a:cubicBezTo>
                  <a:cubicBezTo>
                    <a:pt x="302" y="1520"/>
                    <a:pt x="305" y="1488"/>
                    <a:pt x="309" y="1456"/>
                  </a:cubicBezTo>
                  <a:cubicBezTo>
                    <a:pt x="312" y="1435"/>
                    <a:pt x="315" y="1415"/>
                    <a:pt x="319" y="1394"/>
                  </a:cubicBezTo>
                  <a:cubicBezTo>
                    <a:pt x="320" y="1384"/>
                    <a:pt x="318" y="1375"/>
                    <a:pt x="319" y="1365"/>
                  </a:cubicBezTo>
                  <a:cubicBezTo>
                    <a:pt x="320" y="1355"/>
                    <a:pt x="323" y="1345"/>
                    <a:pt x="322" y="1335"/>
                  </a:cubicBezTo>
                  <a:cubicBezTo>
                    <a:pt x="322" y="1326"/>
                    <a:pt x="322" y="1318"/>
                    <a:pt x="325" y="1309"/>
                  </a:cubicBezTo>
                  <a:cubicBezTo>
                    <a:pt x="327" y="1304"/>
                    <a:pt x="329" y="1292"/>
                    <a:pt x="332" y="1289"/>
                  </a:cubicBezTo>
                  <a:cubicBezTo>
                    <a:pt x="332" y="1290"/>
                    <a:pt x="336" y="1293"/>
                    <a:pt x="337" y="1293"/>
                  </a:cubicBezTo>
                  <a:cubicBezTo>
                    <a:pt x="341" y="1295"/>
                    <a:pt x="343" y="1295"/>
                    <a:pt x="344" y="1300"/>
                  </a:cubicBezTo>
                  <a:cubicBezTo>
                    <a:pt x="347" y="1311"/>
                    <a:pt x="349" y="1323"/>
                    <a:pt x="352" y="1334"/>
                  </a:cubicBezTo>
                  <a:cubicBezTo>
                    <a:pt x="357" y="1354"/>
                    <a:pt x="359" y="1375"/>
                    <a:pt x="361" y="1396"/>
                  </a:cubicBezTo>
                  <a:cubicBezTo>
                    <a:pt x="365" y="1433"/>
                    <a:pt x="372" y="1470"/>
                    <a:pt x="376" y="1507"/>
                  </a:cubicBezTo>
                  <a:cubicBezTo>
                    <a:pt x="378" y="1526"/>
                    <a:pt x="381" y="1544"/>
                    <a:pt x="384" y="1561"/>
                  </a:cubicBezTo>
                  <a:cubicBezTo>
                    <a:pt x="388" y="1578"/>
                    <a:pt x="390" y="1597"/>
                    <a:pt x="396" y="1613"/>
                  </a:cubicBezTo>
                  <a:cubicBezTo>
                    <a:pt x="404" y="1633"/>
                    <a:pt x="411" y="1652"/>
                    <a:pt x="415" y="1674"/>
                  </a:cubicBezTo>
                  <a:cubicBezTo>
                    <a:pt x="418" y="1695"/>
                    <a:pt x="422" y="1715"/>
                    <a:pt x="424" y="1736"/>
                  </a:cubicBezTo>
                  <a:cubicBezTo>
                    <a:pt x="429" y="1768"/>
                    <a:pt x="430" y="1800"/>
                    <a:pt x="433" y="1832"/>
                  </a:cubicBezTo>
                  <a:cubicBezTo>
                    <a:pt x="436" y="1867"/>
                    <a:pt x="440" y="1901"/>
                    <a:pt x="443" y="1936"/>
                  </a:cubicBezTo>
                  <a:cubicBezTo>
                    <a:pt x="447" y="1970"/>
                    <a:pt x="451" y="2004"/>
                    <a:pt x="455" y="2039"/>
                  </a:cubicBezTo>
                  <a:cubicBezTo>
                    <a:pt x="458" y="2067"/>
                    <a:pt x="457" y="2096"/>
                    <a:pt x="459" y="2124"/>
                  </a:cubicBezTo>
                  <a:cubicBezTo>
                    <a:pt x="460" y="2144"/>
                    <a:pt x="468" y="2163"/>
                    <a:pt x="471" y="2183"/>
                  </a:cubicBezTo>
                  <a:cubicBezTo>
                    <a:pt x="472" y="2192"/>
                    <a:pt x="471" y="2201"/>
                    <a:pt x="472" y="2210"/>
                  </a:cubicBezTo>
                  <a:cubicBezTo>
                    <a:pt x="472" y="2218"/>
                    <a:pt x="479" y="2223"/>
                    <a:pt x="478" y="2230"/>
                  </a:cubicBezTo>
                  <a:cubicBezTo>
                    <a:pt x="477" y="2234"/>
                    <a:pt x="478" y="2238"/>
                    <a:pt x="477" y="2243"/>
                  </a:cubicBezTo>
                  <a:cubicBezTo>
                    <a:pt x="477" y="2246"/>
                    <a:pt x="473" y="2245"/>
                    <a:pt x="471" y="2246"/>
                  </a:cubicBezTo>
                  <a:cubicBezTo>
                    <a:pt x="469" y="2248"/>
                    <a:pt x="469" y="2256"/>
                    <a:pt x="469" y="2259"/>
                  </a:cubicBezTo>
                  <a:cubicBezTo>
                    <a:pt x="468" y="2266"/>
                    <a:pt x="468" y="2274"/>
                    <a:pt x="468" y="2282"/>
                  </a:cubicBezTo>
                  <a:cubicBezTo>
                    <a:pt x="467" y="2289"/>
                    <a:pt x="468" y="2295"/>
                    <a:pt x="476" y="2298"/>
                  </a:cubicBezTo>
                  <a:cubicBezTo>
                    <a:pt x="480" y="2300"/>
                    <a:pt x="484" y="2303"/>
                    <a:pt x="489" y="2304"/>
                  </a:cubicBezTo>
                  <a:cubicBezTo>
                    <a:pt x="491" y="2305"/>
                    <a:pt x="497" y="2301"/>
                    <a:pt x="498" y="2302"/>
                  </a:cubicBezTo>
                  <a:cubicBezTo>
                    <a:pt x="501" y="2305"/>
                    <a:pt x="488" y="2317"/>
                    <a:pt x="497" y="2323"/>
                  </a:cubicBezTo>
                  <a:cubicBezTo>
                    <a:pt x="505" y="2329"/>
                    <a:pt x="519" y="2329"/>
                    <a:pt x="529" y="2330"/>
                  </a:cubicBezTo>
                  <a:cubicBezTo>
                    <a:pt x="550" y="2334"/>
                    <a:pt x="572" y="2335"/>
                    <a:pt x="594" y="2334"/>
                  </a:cubicBezTo>
                  <a:cubicBezTo>
                    <a:pt x="607" y="2333"/>
                    <a:pt x="620" y="2331"/>
                    <a:pt x="634" y="2331"/>
                  </a:cubicBezTo>
                  <a:cubicBezTo>
                    <a:pt x="645" y="2331"/>
                    <a:pt x="640" y="2319"/>
                    <a:pt x="634" y="2314"/>
                  </a:cubicBezTo>
                  <a:cubicBezTo>
                    <a:pt x="631" y="2312"/>
                    <a:pt x="630" y="2313"/>
                    <a:pt x="630" y="2309"/>
                  </a:cubicBezTo>
                  <a:cubicBezTo>
                    <a:pt x="630" y="2304"/>
                    <a:pt x="630" y="2298"/>
                    <a:pt x="629" y="2293"/>
                  </a:cubicBezTo>
                  <a:cubicBezTo>
                    <a:pt x="625" y="2283"/>
                    <a:pt x="615" y="2275"/>
                    <a:pt x="611" y="2265"/>
                  </a:cubicBezTo>
                  <a:cubicBezTo>
                    <a:pt x="606" y="2255"/>
                    <a:pt x="597" y="2249"/>
                    <a:pt x="594" y="2238"/>
                  </a:cubicBezTo>
                  <a:cubicBezTo>
                    <a:pt x="590" y="2228"/>
                    <a:pt x="591" y="2228"/>
                    <a:pt x="597" y="2219"/>
                  </a:cubicBezTo>
                  <a:cubicBezTo>
                    <a:pt x="604" y="2208"/>
                    <a:pt x="600" y="2196"/>
                    <a:pt x="598" y="2184"/>
                  </a:cubicBezTo>
                  <a:cubicBezTo>
                    <a:pt x="596" y="2174"/>
                    <a:pt x="595" y="2163"/>
                    <a:pt x="594" y="2152"/>
                  </a:cubicBezTo>
                  <a:cubicBezTo>
                    <a:pt x="592" y="2132"/>
                    <a:pt x="584" y="2106"/>
                    <a:pt x="593" y="2087"/>
                  </a:cubicBezTo>
                  <a:cubicBezTo>
                    <a:pt x="599" y="2074"/>
                    <a:pt x="597" y="2057"/>
                    <a:pt x="598" y="2043"/>
                  </a:cubicBezTo>
                  <a:cubicBezTo>
                    <a:pt x="598" y="2006"/>
                    <a:pt x="597" y="1969"/>
                    <a:pt x="596" y="1932"/>
                  </a:cubicBezTo>
                  <a:cubicBezTo>
                    <a:pt x="596" y="1891"/>
                    <a:pt x="595" y="1851"/>
                    <a:pt x="591" y="1810"/>
                  </a:cubicBezTo>
                  <a:cubicBezTo>
                    <a:pt x="590" y="1792"/>
                    <a:pt x="587" y="1773"/>
                    <a:pt x="586" y="1754"/>
                  </a:cubicBezTo>
                  <a:cubicBezTo>
                    <a:pt x="584" y="1732"/>
                    <a:pt x="585" y="1711"/>
                    <a:pt x="582" y="1689"/>
                  </a:cubicBezTo>
                  <a:cubicBezTo>
                    <a:pt x="579" y="1666"/>
                    <a:pt x="583" y="1642"/>
                    <a:pt x="584" y="1619"/>
                  </a:cubicBezTo>
                  <a:cubicBezTo>
                    <a:pt x="584" y="1586"/>
                    <a:pt x="589" y="1553"/>
                    <a:pt x="592" y="1520"/>
                  </a:cubicBezTo>
                  <a:cubicBezTo>
                    <a:pt x="596" y="1465"/>
                    <a:pt x="584" y="1412"/>
                    <a:pt x="584" y="1357"/>
                  </a:cubicBezTo>
                  <a:cubicBezTo>
                    <a:pt x="584" y="1352"/>
                    <a:pt x="583" y="1341"/>
                    <a:pt x="588" y="1338"/>
                  </a:cubicBezTo>
                  <a:cubicBezTo>
                    <a:pt x="592" y="1336"/>
                    <a:pt x="597" y="1335"/>
                    <a:pt x="601" y="1332"/>
                  </a:cubicBezTo>
                  <a:cubicBezTo>
                    <a:pt x="607" y="1329"/>
                    <a:pt x="615" y="1328"/>
                    <a:pt x="619" y="1324"/>
                  </a:cubicBezTo>
                  <a:cubicBezTo>
                    <a:pt x="622" y="1321"/>
                    <a:pt x="624" y="1319"/>
                    <a:pt x="629" y="1319"/>
                  </a:cubicBezTo>
                  <a:cubicBezTo>
                    <a:pt x="635" y="1318"/>
                    <a:pt x="636" y="1314"/>
                    <a:pt x="637" y="1309"/>
                  </a:cubicBezTo>
                  <a:cubicBezTo>
                    <a:pt x="639" y="1305"/>
                    <a:pt x="641" y="1304"/>
                    <a:pt x="645" y="1302"/>
                  </a:cubicBezTo>
                  <a:cubicBezTo>
                    <a:pt x="651" y="1300"/>
                    <a:pt x="652" y="1293"/>
                    <a:pt x="654" y="1288"/>
                  </a:cubicBezTo>
                  <a:cubicBezTo>
                    <a:pt x="656" y="1278"/>
                    <a:pt x="657" y="1268"/>
                    <a:pt x="660" y="1258"/>
                  </a:cubicBezTo>
                  <a:cubicBezTo>
                    <a:pt x="663" y="1247"/>
                    <a:pt x="661" y="1232"/>
                    <a:pt x="661" y="1220"/>
                  </a:cubicBezTo>
                  <a:cubicBezTo>
                    <a:pt x="661" y="1218"/>
                    <a:pt x="659" y="1207"/>
                    <a:pt x="661" y="1207"/>
                  </a:cubicBezTo>
                  <a:cubicBezTo>
                    <a:pt x="663" y="1207"/>
                    <a:pt x="666" y="1205"/>
                    <a:pt x="665" y="1203"/>
                  </a:cubicBezTo>
                  <a:cubicBezTo>
                    <a:pt x="665" y="1200"/>
                    <a:pt x="663" y="1199"/>
                    <a:pt x="663" y="1196"/>
                  </a:cubicBezTo>
                  <a:cubicBezTo>
                    <a:pt x="664" y="1189"/>
                    <a:pt x="667" y="1185"/>
                    <a:pt x="667" y="1178"/>
                  </a:cubicBezTo>
                  <a:cubicBezTo>
                    <a:pt x="666" y="1173"/>
                    <a:pt x="666" y="1167"/>
                    <a:pt x="663" y="1164"/>
                  </a:cubicBezTo>
                  <a:cubicBezTo>
                    <a:pt x="659" y="1158"/>
                    <a:pt x="664" y="1160"/>
                    <a:pt x="667" y="1156"/>
                  </a:cubicBezTo>
                  <a:cubicBezTo>
                    <a:pt x="671" y="1150"/>
                    <a:pt x="670" y="1138"/>
                    <a:pt x="668" y="1131"/>
                  </a:cubicBezTo>
                  <a:cubicBezTo>
                    <a:pt x="667" y="1127"/>
                    <a:pt x="665" y="1127"/>
                    <a:pt x="663" y="1123"/>
                  </a:cubicBezTo>
                  <a:cubicBezTo>
                    <a:pt x="661" y="1119"/>
                    <a:pt x="667" y="1112"/>
                    <a:pt x="669" y="1109"/>
                  </a:cubicBezTo>
                  <a:cubicBezTo>
                    <a:pt x="671" y="1103"/>
                    <a:pt x="673" y="1096"/>
                    <a:pt x="671" y="1089"/>
                  </a:cubicBezTo>
                  <a:cubicBezTo>
                    <a:pt x="670" y="1082"/>
                    <a:pt x="664" y="1076"/>
                    <a:pt x="667" y="1068"/>
                  </a:cubicBezTo>
                  <a:cubicBezTo>
                    <a:pt x="670" y="1062"/>
                    <a:pt x="674" y="1058"/>
                    <a:pt x="675" y="1052"/>
                  </a:cubicBezTo>
                  <a:cubicBezTo>
                    <a:pt x="676" y="1046"/>
                    <a:pt x="676" y="1041"/>
                    <a:pt x="676" y="1035"/>
                  </a:cubicBezTo>
                  <a:cubicBezTo>
                    <a:pt x="676" y="1022"/>
                    <a:pt x="680" y="1011"/>
                    <a:pt x="676" y="998"/>
                  </a:cubicBezTo>
                  <a:moveTo>
                    <a:pt x="95" y="1318"/>
                  </a:moveTo>
                  <a:cubicBezTo>
                    <a:pt x="91" y="1319"/>
                    <a:pt x="87" y="1323"/>
                    <a:pt x="86" y="1318"/>
                  </a:cubicBezTo>
                  <a:cubicBezTo>
                    <a:pt x="85" y="1310"/>
                    <a:pt x="85" y="1301"/>
                    <a:pt x="82" y="1294"/>
                  </a:cubicBezTo>
                  <a:cubicBezTo>
                    <a:pt x="80" y="1292"/>
                    <a:pt x="82" y="1291"/>
                    <a:pt x="83" y="1290"/>
                  </a:cubicBezTo>
                  <a:cubicBezTo>
                    <a:pt x="84" y="1286"/>
                    <a:pt x="81" y="1281"/>
                    <a:pt x="81" y="1278"/>
                  </a:cubicBezTo>
                  <a:cubicBezTo>
                    <a:pt x="80" y="1272"/>
                    <a:pt x="79" y="1266"/>
                    <a:pt x="86" y="1265"/>
                  </a:cubicBezTo>
                  <a:cubicBezTo>
                    <a:pt x="87" y="1265"/>
                    <a:pt x="94" y="1260"/>
                    <a:pt x="95" y="1262"/>
                  </a:cubicBezTo>
                  <a:cubicBezTo>
                    <a:pt x="98" y="1267"/>
                    <a:pt x="96" y="1278"/>
                    <a:pt x="96" y="1283"/>
                  </a:cubicBezTo>
                  <a:cubicBezTo>
                    <a:pt x="97" y="1291"/>
                    <a:pt x="97" y="1299"/>
                    <a:pt x="98" y="1307"/>
                  </a:cubicBezTo>
                  <a:cubicBezTo>
                    <a:pt x="99" y="1313"/>
                    <a:pt x="102" y="1316"/>
                    <a:pt x="95" y="1318"/>
                  </a:cubicBezTo>
                  <a:moveTo>
                    <a:pt x="146" y="764"/>
                  </a:moveTo>
                  <a:cubicBezTo>
                    <a:pt x="146" y="772"/>
                    <a:pt x="143" y="781"/>
                    <a:pt x="142" y="790"/>
                  </a:cubicBezTo>
                  <a:cubicBezTo>
                    <a:pt x="141" y="800"/>
                    <a:pt x="143" y="810"/>
                    <a:pt x="145" y="821"/>
                  </a:cubicBezTo>
                  <a:cubicBezTo>
                    <a:pt x="146" y="828"/>
                    <a:pt x="147" y="836"/>
                    <a:pt x="145" y="844"/>
                  </a:cubicBezTo>
                  <a:cubicBezTo>
                    <a:pt x="144" y="853"/>
                    <a:pt x="140" y="862"/>
                    <a:pt x="139" y="872"/>
                  </a:cubicBezTo>
                  <a:cubicBezTo>
                    <a:pt x="139" y="882"/>
                    <a:pt x="139" y="893"/>
                    <a:pt x="138" y="904"/>
                  </a:cubicBezTo>
                  <a:cubicBezTo>
                    <a:pt x="137" y="913"/>
                    <a:pt x="134" y="922"/>
                    <a:pt x="135" y="931"/>
                  </a:cubicBezTo>
                  <a:cubicBezTo>
                    <a:pt x="135" y="940"/>
                    <a:pt x="142" y="948"/>
                    <a:pt x="139" y="958"/>
                  </a:cubicBezTo>
                  <a:cubicBezTo>
                    <a:pt x="137" y="969"/>
                    <a:pt x="131" y="980"/>
                    <a:pt x="128" y="991"/>
                  </a:cubicBezTo>
                  <a:cubicBezTo>
                    <a:pt x="125" y="999"/>
                    <a:pt x="123" y="1007"/>
                    <a:pt x="122" y="1016"/>
                  </a:cubicBezTo>
                  <a:cubicBezTo>
                    <a:pt x="120" y="1023"/>
                    <a:pt x="116" y="1029"/>
                    <a:pt x="114" y="1036"/>
                  </a:cubicBezTo>
                  <a:cubicBezTo>
                    <a:pt x="110" y="1050"/>
                    <a:pt x="108" y="1065"/>
                    <a:pt x="106" y="1080"/>
                  </a:cubicBezTo>
                  <a:cubicBezTo>
                    <a:pt x="104" y="1087"/>
                    <a:pt x="96" y="1090"/>
                    <a:pt x="104" y="1095"/>
                  </a:cubicBezTo>
                  <a:cubicBezTo>
                    <a:pt x="108" y="1099"/>
                    <a:pt x="104" y="1113"/>
                    <a:pt x="103" y="1118"/>
                  </a:cubicBezTo>
                  <a:cubicBezTo>
                    <a:pt x="103" y="1120"/>
                    <a:pt x="101" y="1141"/>
                    <a:pt x="99" y="1142"/>
                  </a:cubicBezTo>
                  <a:cubicBezTo>
                    <a:pt x="96" y="1142"/>
                    <a:pt x="91" y="1128"/>
                    <a:pt x="91" y="1125"/>
                  </a:cubicBezTo>
                  <a:cubicBezTo>
                    <a:pt x="91" y="1119"/>
                    <a:pt x="92" y="1114"/>
                    <a:pt x="93" y="1108"/>
                  </a:cubicBezTo>
                  <a:cubicBezTo>
                    <a:pt x="93" y="1104"/>
                    <a:pt x="91" y="1099"/>
                    <a:pt x="92" y="1095"/>
                  </a:cubicBezTo>
                  <a:cubicBezTo>
                    <a:pt x="98" y="1080"/>
                    <a:pt x="100" y="1065"/>
                    <a:pt x="104" y="1050"/>
                  </a:cubicBezTo>
                  <a:cubicBezTo>
                    <a:pt x="106" y="1042"/>
                    <a:pt x="108" y="1034"/>
                    <a:pt x="110" y="1026"/>
                  </a:cubicBezTo>
                  <a:cubicBezTo>
                    <a:pt x="112" y="1018"/>
                    <a:pt x="118" y="1008"/>
                    <a:pt x="117" y="1000"/>
                  </a:cubicBezTo>
                  <a:cubicBezTo>
                    <a:pt x="117" y="994"/>
                    <a:pt x="115" y="988"/>
                    <a:pt x="117" y="982"/>
                  </a:cubicBezTo>
                  <a:cubicBezTo>
                    <a:pt x="118" y="977"/>
                    <a:pt x="120" y="973"/>
                    <a:pt x="121" y="969"/>
                  </a:cubicBezTo>
                  <a:cubicBezTo>
                    <a:pt x="123" y="958"/>
                    <a:pt x="122" y="947"/>
                    <a:pt x="124" y="936"/>
                  </a:cubicBezTo>
                  <a:cubicBezTo>
                    <a:pt x="126" y="924"/>
                    <a:pt x="130" y="918"/>
                    <a:pt x="126" y="906"/>
                  </a:cubicBezTo>
                  <a:cubicBezTo>
                    <a:pt x="124" y="897"/>
                    <a:pt x="129" y="888"/>
                    <a:pt x="132" y="879"/>
                  </a:cubicBezTo>
                  <a:cubicBezTo>
                    <a:pt x="135" y="868"/>
                    <a:pt x="133" y="860"/>
                    <a:pt x="133" y="849"/>
                  </a:cubicBezTo>
                  <a:cubicBezTo>
                    <a:pt x="132" y="842"/>
                    <a:pt x="129" y="832"/>
                    <a:pt x="131" y="825"/>
                  </a:cubicBezTo>
                  <a:cubicBezTo>
                    <a:pt x="137" y="805"/>
                    <a:pt x="133" y="784"/>
                    <a:pt x="137" y="764"/>
                  </a:cubicBezTo>
                  <a:cubicBezTo>
                    <a:pt x="140" y="753"/>
                    <a:pt x="142" y="743"/>
                    <a:pt x="144" y="733"/>
                  </a:cubicBezTo>
                  <a:cubicBezTo>
                    <a:pt x="144" y="731"/>
                    <a:pt x="145" y="722"/>
                    <a:pt x="147" y="720"/>
                  </a:cubicBezTo>
                  <a:cubicBezTo>
                    <a:pt x="147" y="721"/>
                    <a:pt x="147" y="731"/>
                    <a:pt x="147" y="732"/>
                  </a:cubicBezTo>
                  <a:cubicBezTo>
                    <a:pt x="147" y="736"/>
                    <a:pt x="148" y="738"/>
                    <a:pt x="148" y="742"/>
                  </a:cubicBezTo>
                  <a:cubicBezTo>
                    <a:pt x="150" y="749"/>
                    <a:pt x="147" y="756"/>
                    <a:pt x="146" y="764"/>
                  </a:cubicBezTo>
                  <a:moveTo>
                    <a:pt x="565" y="1169"/>
                  </a:moveTo>
                  <a:cubicBezTo>
                    <a:pt x="567" y="1152"/>
                    <a:pt x="564" y="1133"/>
                    <a:pt x="562" y="1116"/>
                  </a:cubicBezTo>
                  <a:cubicBezTo>
                    <a:pt x="561" y="1109"/>
                    <a:pt x="557" y="1103"/>
                    <a:pt x="563" y="1097"/>
                  </a:cubicBezTo>
                  <a:cubicBezTo>
                    <a:pt x="565" y="1095"/>
                    <a:pt x="571" y="1093"/>
                    <a:pt x="567" y="1088"/>
                  </a:cubicBezTo>
                  <a:cubicBezTo>
                    <a:pt x="564" y="1085"/>
                    <a:pt x="562" y="1087"/>
                    <a:pt x="561" y="1083"/>
                  </a:cubicBezTo>
                  <a:cubicBezTo>
                    <a:pt x="555" y="1062"/>
                    <a:pt x="549" y="1042"/>
                    <a:pt x="546" y="1020"/>
                  </a:cubicBezTo>
                  <a:cubicBezTo>
                    <a:pt x="543" y="994"/>
                    <a:pt x="534" y="969"/>
                    <a:pt x="535" y="943"/>
                  </a:cubicBezTo>
                  <a:cubicBezTo>
                    <a:pt x="535" y="924"/>
                    <a:pt x="533" y="904"/>
                    <a:pt x="533" y="885"/>
                  </a:cubicBezTo>
                  <a:cubicBezTo>
                    <a:pt x="533" y="863"/>
                    <a:pt x="534" y="840"/>
                    <a:pt x="534" y="817"/>
                  </a:cubicBezTo>
                  <a:cubicBezTo>
                    <a:pt x="534" y="797"/>
                    <a:pt x="533" y="778"/>
                    <a:pt x="534" y="758"/>
                  </a:cubicBezTo>
                  <a:cubicBezTo>
                    <a:pt x="534" y="750"/>
                    <a:pt x="534" y="741"/>
                    <a:pt x="535" y="733"/>
                  </a:cubicBezTo>
                  <a:cubicBezTo>
                    <a:pt x="536" y="728"/>
                    <a:pt x="537" y="722"/>
                    <a:pt x="537" y="717"/>
                  </a:cubicBezTo>
                  <a:cubicBezTo>
                    <a:pt x="537" y="715"/>
                    <a:pt x="537" y="710"/>
                    <a:pt x="538" y="709"/>
                  </a:cubicBezTo>
                  <a:cubicBezTo>
                    <a:pt x="537" y="710"/>
                    <a:pt x="545" y="727"/>
                    <a:pt x="546" y="729"/>
                  </a:cubicBezTo>
                  <a:cubicBezTo>
                    <a:pt x="549" y="739"/>
                    <a:pt x="549" y="749"/>
                    <a:pt x="550" y="760"/>
                  </a:cubicBezTo>
                  <a:cubicBezTo>
                    <a:pt x="550" y="769"/>
                    <a:pt x="551" y="778"/>
                    <a:pt x="553" y="787"/>
                  </a:cubicBezTo>
                  <a:cubicBezTo>
                    <a:pt x="555" y="799"/>
                    <a:pt x="553" y="810"/>
                    <a:pt x="555" y="822"/>
                  </a:cubicBezTo>
                  <a:cubicBezTo>
                    <a:pt x="556" y="836"/>
                    <a:pt x="554" y="848"/>
                    <a:pt x="554" y="862"/>
                  </a:cubicBezTo>
                  <a:cubicBezTo>
                    <a:pt x="553" y="874"/>
                    <a:pt x="555" y="887"/>
                    <a:pt x="557" y="899"/>
                  </a:cubicBezTo>
                  <a:cubicBezTo>
                    <a:pt x="558" y="908"/>
                    <a:pt x="559" y="916"/>
                    <a:pt x="562" y="925"/>
                  </a:cubicBezTo>
                  <a:cubicBezTo>
                    <a:pt x="566" y="936"/>
                    <a:pt x="565" y="952"/>
                    <a:pt x="566" y="964"/>
                  </a:cubicBezTo>
                  <a:cubicBezTo>
                    <a:pt x="566" y="978"/>
                    <a:pt x="572" y="989"/>
                    <a:pt x="573" y="1003"/>
                  </a:cubicBezTo>
                  <a:cubicBezTo>
                    <a:pt x="575" y="1015"/>
                    <a:pt x="575" y="1027"/>
                    <a:pt x="577" y="1038"/>
                  </a:cubicBezTo>
                  <a:cubicBezTo>
                    <a:pt x="579" y="1047"/>
                    <a:pt x="577" y="1053"/>
                    <a:pt x="575" y="1062"/>
                  </a:cubicBezTo>
                  <a:cubicBezTo>
                    <a:pt x="574" y="1072"/>
                    <a:pt x="580" y="1081"/>
                    <a:pt x="578" y="1090"/>
                  </a:cubicBezTo>
                  <a:cubicBezTo>
                    <a:pt x="578" y="1097"/>
                    <a:pt x="576" y="1103"/>
                    <a:pt x="576" y="1109"/>
                  </a:cubicBezTo>
                  <a:cubicBezTo>
                    <a:pt x="576" y="1115"/>
                    <a:pt x="578" y="1122"/>
                    <a:pt x="576" y="1127"/>
                  </a:cubicBezTo>
                  <a:cubicBezTo>
                    <a:pt x="574" y="1134"/>
                    <a:pt x="574" y="1136"/>
                    <a:pt x="578" y="1142"/>
                  </a:cubicBezTo>
                  <a:cubicBezTo>
                    <a:pt x="580" y="1144"/>
                    <a:pt x="584" y="1147"/>
                    <a:pt x="583" y="1150"/>
                  </a:cubicBezTo>
                  <a:cubicBezTo>
                    <a:pt x="582" y="1154"/>
                    <a:pt x="580" y="1158"/>
                    <a:pt x="578" y="1161"/>
                  </a:cubicBezTo>
                  <a:cubicBezTo>
                    <a:pt x="577" y="1163"/>
                    <a:pt x="571" y="1167"/>
                    <a:pt x="571" y="1167"/>
                  </a:cubicBezTo>
                  <a:cubicBezTo>
                    <a:pt x="571" y="1171"/>
                    <a:pt x="572" y="1173"/>
                    <a:pt x="568" y="1177"/>
                  </a:cubicBezTo>
                  <a:cubicBezTo>
                    <a:pt x="564" y="1180"/>
                    <a:pt x="565" y="1171"/>
                    <a:pt x="565" y="1169"/>
                  </a:cubicBezTo>
                  <a:moveTo>
                    <a:pt x="584" y="1252"/>
                  </a:moveTo>
                  <a:cubicBezTo>
                    <a:pt x="580" y="1259"/>
                    <a:pt x="583" y="1265"/>
                    <a:pt x="583" y="1271"/>
                  </a:cubicBezTo>
                  <a:cubicBezTo>
                    <a:pt x="583" y="1273"/>
                    <a:pt x="578" y="1289"/>
                    <a:pt x="579" y="1290"/>
                  </a:cubicBezTo>
                  <a:cubicBezTo>
                    <a:pt x="576" y="1288"/>
                    <a:pt x="576" y="1279"/>
                    <a:pt x="575" y="1276"/>
                  </a:cubicBezTo>
                  <a:cubicBezTo>
                    <a:pt x="574" y="1271"/>
                    <a:pt x="572" y="1266"/>
                    <a:pt x="572" y="1261"/>
                  </a:cubicBezTo>
                  <a:cubicBezTo>
                    <a:pt x="571" y="1257"/>
                    <a:pt x="569" y="1244"/>
                    <a:pt x="575" y="1242"/>
                  </a:cubicBezTo>
                  <a:cubicBezTo>
                    <a:pt x="577" y="1241"/>
                    <a:pt x="585" y="1249"/>
                    <a:pt x="584" y="1252"/>
                  </a:cubicBezTo>
                </a:path>
              </a:pathLst>
            </a:custGeom>
            <a:solidFill>
              <a:srgbClr val="3369E7"/>
            </a:solidFill>
            <a:ln>
              <a:noFill/>
            </a:ln>
          </p:spPr>
          <p:txBody>
            <a:bodyPr lIns="91425" tIns="45700" rIns="91425" bIns="45700" anchor="t" anchorCtr="0">
              <a:noAutofit/>
            </a:bodyPr>
            <a:lstStyle/>
            <a:p>
              <a:endParaRPr>
                <a:solidFill>
                  <a:schemeClr val="dk1"/>
                </a:solidFill>
                <a:latin typeface="Calibri"/>
                <a:ea typeface="Calibri"/>
                <a:cs typeface="Calibri"/>
                <a:sym typeface="Calibri"/>
              </a:endParaRPr>
            </a:p>
          </p:txBody>
        </p:sp>
        <p:pic>
          <p:nvPicPr>
            <p:cNvPr id="190" name="Shape 190"/>
            <p:cNvPicPr preferRelativeResize="0"/>
            <p:nvPr/>
          </p:nvPicPr>
          <p:blipFill rotWithShape="1">
            <a:blip r:embed="rId6">
              <a:alphaModFix/>
            </a:blip>
            <a:srcRect/>
            <a:stretch/>
          </p:blipFill>
          <p:spPr>
            <a:xfrm>
              <a:off x="2297831" y="1933606"/>
              <a:ext cx="353921" cy="269854"/>
            </a:xfrm>
            <a:prstGeom prst="rect">
              <a:avLst/>
            </a:prstGeom>
            <a:noFill/>
            <a:ln>
              <a:noFill/>
            </a:ln>
          </p:spPr>
        </p:pic>
      </p:grpSp>
      <p:sp>
        <p:nvSpPr>
          <p:cNvPr id="191" name="Shape 191"/>
          <p:cNvSpPr/>
          <p:nvPr/>
        </p:nvSpPr>
        <p:spPr>
          <a:xfrm>
            <a:off x="435653" y="6397871"/>
            <a:ext cx="7127098" cy="223319"/>
          </a:xfrm>
          <a:prstGeom prst="rect">
            <a:avLst/>
          </a:prstGeom>
          <a:noFill/>
          <a:ln>
            <a:noFill/>
          </a:ln>
        </p:spPr>
        <p:txBody>
          <a:bodyPr lIns="80134" tIns="40056" rIns="80134" bIns="40056" anchor="t" anchorCtr="0">
            <a:noAutofit/>
          </a:bodyPr>
          <a:lstStyle/>
          <a:p>
            <a:pPr>
              <a:buSzPct val="25000"/>
            </a:pPr>
            <a:r>
              <a:rPr lang="ja-JP" altLang="en-US" sz="900" dirty="0">
                <a:solidFill>
                  <a:schemeClr val="dk1"/>
                </a:solidFill>
                <a:latin typeface="Arial"/>
                <a:ea typeface="Arial"/>
                <a:cs typeface="Arial"/>
                <a:sym typeface="Arial"/>
              </a:rPr>
              <a:t>＊　再アタック可能なリストの構築のためには、対象とするサイトに「リマーケティングタグ」を埋め込んで頂く必要があります。</a:t>
            </a:r>
          </a:p>
        </p:txBody>
      </p:sp>
      <p:sp>
        <p:nvSpPr>
          <p:cNvPr id="192" name="Shape 192"/>
          <p:cNvSpPr/>
          <p:nvPr/>
        </p:nvSpPr>
        <p:spPr>
          <a:xfrm>
            <a:off x="2519866" y="3087988"/>
            <a:ext cx="2074232" cy="1169157"/>
          </a:xfrm>
          <a:prstGeom prst="flowChartMagneticDisk">
            <a:avLst/>
          </a:prstGeom>
          <a:solidFill>
            <a:srgbClr val="009925"/>
          </a:solidFill>
          <a:ln w="9525" cap="flat">
            <a:solidFill>
              <a:schemeClr val="lt1"/>
            </a:solidFill>
            <a:prstDash val="solid"/>
            <a:round/>
            <a:headEnd type="none" w="med" len="med"/>
            <a:tailEnd type="none" w="med" len="med"/>
          </a:ln>
        </p:spPr>
        <p:txBody>
          <a:bodyPr lIns="80134" tIns="40056" rIns="80134" bIns="40056" anchor="t" anchorCtr="0">
            <a:noAutofit/>
          </a:bodyPr>
          <a:lstStyle/>
          <a:p>
            <a:pPr algn="ctr">
              <a:buClr>
                <a:schemeClr val="lt1"/>
              </a:buClr>
              <a:buSzPct val="25000"/>
            </a:pPr>
            <a:r>
              <a:rPr lang="ja-JP" altLang="en-US" sz="1200" dirty="0">
                <a:solidFill>
                  <a:schemeClr val="lt1"/>
                </a:solidFill>
                <a:latin typeface="Arial"/>
                <a:ea typeface="Arial"/>
                <a:cs typeface="Arial"/>
                <a:sym typeface="Arial"/>
              </a:rPr>
              <a:t>見込み</a:t>
            </a:r>
          </a:p>
          <a:p>
            <a:pPr algn="ctr">
              <a:buClr>
                <a:schemeClr val="lt1"/>
              </a:buClr>
              <a:buSzPct val="25000"/>
            </a:pPr>
            <a:r>
              <a:rPr lang="ja-JP" altLang="en-US" sz="1200" dirty="0">
                <a:solidFill>
                  <a:schemeClr val="lt1"/>
                </a:solidFill>
                <a:latin typeface="Arial"/>
                <a:ea typeface="Arial"/>
                <a:cs typeface="Arial"/>
                <a:sym typeface="Arial"/>
              </a:rPr>
              <a:t>ユーザーリスト</a:t>
            </a:r>
          </a:p>
        </p:txBody>
      </p:sp>
      <p:sp>
        <p:nvSpPr>
          <p:cNvPr id="193" name="Shape 193"/>
          <p:cNvSpPr/>
          <p:nvPr/>
        </p:nvSpPr>
        <p:spPr>
          <a:xfrm rot="10496799" flipH="1">
            <a:off x="2356413" y="2673092"/>
            <a:ext cx="1163867" cy="868774"/>
          </a:xfrm>
          <a:custGeom>
            <a:avLst/>
            <a:gdLst/>
            <a:ahLst/>
            <a:cxnLst/>
            <a:rect l="0" t="0" r="0" b="0"/>
            <a:pathLst>
              <a:path w="438" h="282" extrusionOk="0">
                <a:moveTo>
                  <a:pt x="379" y="136"/>
                </a:moveTo>
                <a:cubicBezTo>
                  <a:pt x="271" y="245"/>
                  <a:pt x="139" y="282"/>
                  <a:pt x="51" y="228"/>
                </a:cubicBezTo>
                <a:cubicBezTo>
                  <a:pt x="3" y="198"/>
                  <a:pt x="0" y="177"/>
                  <a:pt x="0" y="177"/>
                </a:cubicBezTo>
                <a:cubicBezTo>
                  <a:pt x="107" y="214"/>
                  <a:pt x="179" y="145"/>
                  <a:pt x="260" y="63"/>
                </a:cubicBezTo>
                <a:cubicBezTo>
                  <a:pt x="200" y="26"/>
                  <a:pt x="200" y="26"/>
                  <a:pt x="200" y="26"/>
                </a:cubicBezTo>
                <a:cubicBezTo>
                  <a:pt x="397" y="0"/>
                  <a:pt x="397" y="0"/>
                  <a:pt x="397" y="0"/>
                </a:cubicBezTo>
                <a:cubicBezTo>
                  <a:pt x="438" y="172"/>
                  <a:pt x="438" y="172"/>
                  <a:pt x="438" y="172"/>
                </a:cubicBezTo>
                <a:cubicBezTo>
                  <a:pt x="379" y="136"/>
                  <a:pt x="379" y="136"/>
                  <a:pt x="379" y="136"/>
                </a:cubicBezTo>
                <a:close/>
              </a:path>
            </a:pathLst>
          </a:custGeom>
          <a:solidFill>
            <a:srgbClr val="3369E7"/>
          </a:solidFill>
          <a:ln>
            <a:noFill/>
          </a:ln>
        </p:spPr>
        <p:txBody>
          <a:bodyPr lIns="80134" tIns="40056" rIns="80134" bIns="40056" anchor="t" anchorCtr="0">
            <a:noAutofit/>
          </a:bodyPr>
          <a:lstStyle/>
          <a:p>
            <a:endParaRPr>
              <a:solidFill>
                <a:schemeClr val="dk1"/>
              </a:solidFill>
              <a:latin typeface="Calibri"/>
              <a:ea typeface="Calibri"/>
              <a:cs typeface="Calibri"/>
              <a:sym typeface="Calibri"/>
            </a:endParaRPr>
          </a:p>
        </p:txBody>
      </p:sp>
      <p:sp>
        <p:nvSpPr>
          <p:cNvPr id="2" name="正方形/長方形 1"/>
          <p:cNvSpPr/>
          <p:nvPr/>
        </p:nvSpPr>
        <p:spPr>
          <a:xfrm>
            <a:off x="107504" y="33513"/>
            <a:ext cx="6174432" cy="369332"/>
          </a:xfrm>
          <a:prstGeom prst="rect">
            <a:avLst/>
          </a:prstGeom>
        </p:spPr>
        <p:txBody>
          <a:bodyPr wrap="square">
            <a:spAutoFit/>
          </a:bodyPr>
          <a:lstStyle/>
          <a:p>
            <a:r>
              <a:rPr lang="ja-JP" altLang="en-US" dirty="0">
                <a:latin typeface="HG創英角ｺﾞｼｯｸUB" pitchFamily="49" charset="-128"/>
                <a:ea typeface="HG創英角ｺﾞｼｯｸUB" pitchFamily="49" charset="-128"/>
              </a:rPr>
              <a:t>ＧＤＮ（Ｇｏｏｇｌｅディスプレイネットワーク広告）</a:t>
            </a:r>
            <a:endParaRPr lang="ja-JP" altLang="en-US" dirty="0"/>
          </a:p>
        </p:txBody>
      </p:sp>
      <p:pic>
        <p:nvPicPr>
          <p:cNvPr id="3"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58686" y="2089370"/>
            <a:ext cx="1932566" cy="14349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281936" y="3221756"/>
            <a:ext cx="1964546" cy="14168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2" name="テキスト ボックス 21"/>
          <p:cNvSpPr txBox="1"/>
          <p:nvPr/>
        </p:nvSpPr>
        <p:spPr>
          <a:xfrm>
            <a:off x="4467646" y="385054"/>
            <a:ext cx="936104" cy="369332"/>
          </a:xfrm>
          <a:prstGeom prst="rect">
            <a:avLst/>
          </a:prstGeom>
          <a:solidFill>
            <a:schemeClr val="tx2">
              <a:lumMod val="40000"/>
              <a:lumOff val="60000"/>
            </a:schemeClr>
          </a:solidFill>
        </p:spPr>
        <p:txBody>
          <a:bodyPr wrap="square" rtlCol="0">
            <a:spAutoFit/>
          </a:bodyPr>
          <a:lstStyle/>
          <a:p>
            <a:r>
              <a:rPr kumimoji="1" lang="ja-JP" altLang="en-US" dirty="0" smtClean="0"/>
              <a:t>お奨め　</a:t>
            </a:r>
            <a:endParaRPr kumimoji="1" lang="ja-JP" altLang="en-US" dirty="0"/>
          </a:p>
        </p:txBody>
      </p:sp>
    </p:spTree>
    <p:extLst>
      <p:ext uri="{BB962C8B-B14F-4D97-AF65-F5344CB8AC3E}">
        <p14:creationId xmlns:p14="http://schemas.microsoft.com/office/powerpoint/2010/main" val="260456909"/>
      </p:ext>
    </p:extLst>
  </p:cSld>
  <p:clrMapOvr>
    <a:masterClrMapping/>
  </p:clrMapOvr>
  <p:transition spd="slow">
    <p:cut/>
  </p:transition>
</p:sld>
</file>

<file path=ppt/theme/theme1.xml><?xml version="1.0" encoding="utf-8"?>
<a:theme xmlns:a="http://schemas.openxmlformats.org/drawingml/2006/main" name="simple-light">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695</TotalTime>
  <Words>752</Words>
  <Application>Microsoft Office PowerPoint</Application>
  <PresentationFormat>画面に合わせる (4:3)</PresentationFormat>
  <Paragraphs>98</Paragraphs>
  <Slides>11</Slides>
  <Notes>7</Notes>
  <HiddenSlides>0</HiddenSlides>
  <MMClips>0</MMClips>
  <ScaleCrop>false</ScaleCrop>
  <HeadingPairs>
    <vt:vector size="6" baseType="variant">
      <vt:variant>
        <vt:lpstr>使用されているフォント</vt:lpstr>
      </vt:variant>
      <vt:variant>
        <vt:i4>10</vt:i4>
      </vt:variant>
      <vt:variant>
        <vt:lpstr>テーマ</vt:lpstr>
      </vt:variant>
      <vt:variant>
        <vt:i4>1</vt:i4>
      </vt:variant>
      <vt:variant>
        <vt:lpstr>スライド タイトル</vt:lpstr>
      </vt:variant>
      <vt:variant>
        <vt:i4>11</vt:i4>
      </vt:variant>
    </vt:vector>
  </HeadingPairs>
  <TitlesOfParts>
    <vt:vector size="22" baseType="lpstr">
      <vt:lpstr>Arial Unicode MS</vt:lpstr>
      <vt:lpstr>HGｺﾞｼｯｸE</vt:lpstr>
      <vt:lpstr>HG創英角ｺﾞｼｯｸUB</vt:lpstr>
      <vt:lpstr>MS PGothic</vt:lpstr>
      <vt:lpstr>MS PGothic</vt:lpstr>
      <vt:lpstr>Open Sans</vt:lpstr>
      <vt:lpstr>セイビイサラゴUB-P</vt:lpstr>
      <vt:lpstr>メイリオ</vt:lpstr>
      <vt:lpstr>Arial</vt:lpstr>
      <vt:lpstr>Calibri</vt:lpstr>
      <vt:lpstr>simple-light</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ＧＤＮ（Ｇｏｏｇｌｅディスプレイネットワーク広告）</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藤本一志</dc:creator>
  <cp:lastModifiedBy>藤本一志</cp:lastModifiedBy>
  <cp:revision>41</cp:revision>
  <dcterms:modified xsi:type="dcterms:W3CDTF">2016-01-19T05:35:39Z</dcterms:modified>
</cp:coreProperties>
</file>